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1"/>
    <p:sldMasterId id="2147483703" r:id="rId12"/>
  </p:sldMasterIdLst>
  <p:notesMasterIdLst>
    <p:notesMasterId r:id="rId30"/>
  </p:notesMasterIdLst>
  <p:sldIdLst>
    <p:sldId id="279" r:id="rId13"/>
    <p:sldId id="315" r:id="rId14"/>
    <p:sldId id="281" r:id="rId15"/>
    <p:sldId id="256" r:id="rId16"/>
    <p:sldId id="261" r:id="rId17"/>
    <p:sldId id="262" r:id="rId18"/>
    <p:sldId id="263" r:id="rId19"/>
    <p:sldId id="264" r:id="rId20"/>
    <p:sldId id="265" r:id="rId21"/>
    <p:sldId id="274" r:id="rId22"/>
    <p:sldId id="267" r:id="rId23"/>
    <p:sldId id="268" r:id="rId24"/>
    <p:sldId id="282" r:id="rId25"/>
    <p:sldId id="270" r:id="rId26"/>
    <p:sldId id="314" r:id="rId27"/>
    <p:sldId id="271" r:id="rId28"/>
    <p:sldId id="278" r:id="rId29"/>
  </p:sldIdLst>
  <p:sldSz cx="10058400" cy="7772400"/>
  <p:notesSz cx="6858000" cy="9144000"/>
  <p:custDataLst>
    <p:custData r:id="rId8"/>
    <p:custData r:id="rId4"/>
    <p:custData r:id="rId6"/>
    <p:custData r:id="rId3"/>
    <p:custData r:id="rId7"/>
    <p:custData r:id="rId9"/>
    <p:custData r:id="rId10"/>
  </p:custDataLst>
  <p:defaultTextStyle>
    <a:defPPr>
      <a:defRPr lang="en-US"/>
    </a:defPPr>
    <a:lvl1pPr marL="0" algn="l" defTabSz="1018324" rtl="0" eaLnBrk="1" latinLnBrk="0" hangingPunct="1">
      <a:defRPr sz="2004" kern="1200">
        <a:solidFill>
          <a:schemeClr val="tx1"/>
        </a:solidFill>
        <a:latin typeface="+mn-lt"/>
        <a:ea typeface="+mn-ea"/>
        <a:cs typeface="+mn-cs"/>
      </a:defRPr>
    </a:lvl1pPr>
    <a:lvl2pPr marL="509161" algn="l" defTabSz="1018324" rtl="0" eaLnBrk="1" latinLnBrk="0" hangingPunct="1">
      <a:defRPr sz="2004" kern="1200">
        <a:solidFill>
          <a:schemeClr val="tx1"/>
        </a:solidFill>
        <a:latin typeface="+mn-lt"/>
        <a:ea typeface="+mn-ea"/>
        <a:cs typeface="+mn-cs"/>
      </a:defRPr>
    </a:lvl2pPr>
    <a:lvl3pPr marL="1018324" algn="l" defTabSz="1018324" rtl="0" eaLnBrk="1" latinLnBrk="0" hangingPunct="1">
      <a:defRPr sz="2004" kern="1200">
        <a:solidFill>
          <a:schemeClr val="tx1"/>
        </a:solidFill>
        <a:latin typeface="+mn-lt"/>
        <a:ea typeface="+mn-ea"/>
        <a:cs typeface="+mn-cs"/>
      </a:defRPr>
    </a:lvl3pPr>
    <a:lvl4pPr marL="1527487" algn="l" defTabSz="1018324" rtl="0" eaLnBrk="1" latinLnBrk="0" hangingPunct="1">
      <a:defRPr sz="2004" kern="1200">
        <a:solidFill>
          <a:schemeClr val="tx1"/>
        </a:solidFill>
        <a:latin typeface="+mn-lt"/>
        <a:ea typeface="+mn-ea"/>
        <a:cs typeface="+mn-cs"/>
      </a:defRPr>
    </a:lvl4pPr>
    <a:lvl5pPr marL="2036651" algn="l" defTabSz="1018324" rtl="0" eaLnBrk="1" latinLnBrk="0" hangingPunct="1">
      <a:defRPr sz="2004" kern="1200">
        <a:solidFill>
          <a:schemeClr val="tx1"/>
        </a:solidFill>
        <a:latin typeface="+mn-lt"/>
        <a:ea typeface="+mn-ea"/>
        <a:cs typeface="+mn-cs"/>
      </a:defRPr>
    </a:lvl5pPr>
    <a:lvl6pPr marL="2545812" algn="l" defTabSz="1018324" rtl="0" eaLnBrk="1" latinLnBrk="0" hangingPunct="1">
      <a:defRPr sz="2004" kern="1200">
        <a:solidFill>
          <a:schemeClr val="tx1"/>
        </a:solidFill>
        <a:latin typeface="+mn-lt"/>
        <a:ea typeface="+mn-ea"/>
        <a:cs typeface="+mn-cs"/>
      </a:defRPr>
    </a:lvl6pPr>
    <a:lvl7pPr marL="3054972" algn="l" defTabSz="1018324" rtl="0" eaLnBrk="1" latinLnBrk="0" hangingPunct="1">
      <a:defRPr sz="2004" kern="1200">
        <a:solidFill>
          <a:schemeClr val="tx1"/>
        </a:solidFill>
        <a:latin typeface="+mn-lt"/>
        <a:ea typeface="+mn-ea"/>
        <a:cs typeface="+mn-cs"/>
      </a:defRPr>
    </a:lvl7pPr>
    <a:lvl8pPr marL="3564136" algn="l" defTabSz="1018324" rtl="0" eaLnBrk="1" latinLnBrk="0" hangingPunct="1">
      <a:defRPr sz="2004" kern="1200">
        <a:solidFill>
          <a:schemeClr val="tx1"/>
        </a:solidFill>
        <a:latin typeface="+mn-lt"/>
        <a:ea typeface="+mn-ea"/>
        <a:cs typeface="+mn-cs"/>
      </a:defRPr>
    </a:lvl8pPr>
    <a:lvl9pPr marL="4073296" algn="l" defTabSz="1018324" rtl="0" eaLnBrk="1" latinLnBrk="0" hangingPunct="1">
      <a:defRPr sz="20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5D"/>
    <a:srgbClr val="EFDFD1"/>
    <a:srgbClr val="FBC9BF"/>
    <a:srgbClr val="7967AE"/>
    <a:srgbClr val="7F7F7F"/>
    <a:srgbClr val="121C4E"/>
    <a:srgbClr val="000000"/>
    <a:srgbClr val="222222"/>
    <a:srgbClr val="26328C"/>
    <a:srgbClr val="F9AC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1" autoAdjust="0"/>
    <p:restoredTop sz="94690"/>
  </p:normalViewPr>
  <p:slideViewPr>
    <p:cSldViewPr snapToGrid="0" snapToObjects="1">
      <p:cViewPr varScale="1">
        <p:scale>
          <a:sx n="87" d="100"/>
          <a:sy n="87" d="100"/>
        </p:scale>
        <p:origin x="100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8408792650918"/>
          <c:y val="8.0967519685039374E-2"/>
          <c:w val="0.52653182414698163"/>
          <c:h val="0.78979773622047245"/>
        </c:manualLayout>
      </c:layout>
      <c:doughnutChart>
        <c:varyColors val="1"/>
        <c:ser>
          <c:idx val="0"/>
          <c:order val="0"/>
          <c:tx>
            <c:strRef>
              <c:f>Sheet1!$B$1</c:f>
              <c:strCache>
                <c:ptCount val="1"/>
                <c:pt idx="0">
                  <c:v>Sales</c:v>
                </c:pt>
              </c:strCache>
            </c:strRef>
          </c:tx>
          <c:spPr>
            <a:effectLst/>
          </c:spPr>
          <c:dPt>
            <c:idx val="0"/>
            <c:bubble3D val="0"/>
            <c:spPr>
              <a:solidFill>
                <a:srgbClr val="F2635D"/>
              </a:solidFill>
              <a:ln>
                <a:noFill/>
              </a:ln>
              <a:effectLst/>
            </c:spPr>
            <c:extLst>
              <c:ext xmlns:c16="http://schemas.microsoft.com/office/drawing/2014/chart" uri="{C3380CC4-5D6E-409C-BE32-E72D297353CC}">
                <c16:uniqueId val="{00000001-0562-C34D-A611-C9E98BD75EAA}"/>
              </c:ext>
            </c:extLst>
          </c:dPt>
          <c:dPt>
            <c:idx val="1"/>
            <c:bubble3D val="0"/>
            <c:spPr>
              <a:solidFill>
                <a:srgbClr val="7967AE"/>
              </a:solidFill>
              <a:ln>
                <a:noFill/>
              </a:ln>
              <a:effectLst/>
            </c:spPr>
            <c:extLst>
              <c:ext xmlns:c16="http://schemas.microsoft.com/office/drawing/2014/chart" uri="{C3380CC4-5D6E-409C-BE32-E72D297353CC}">
                <c16:uniqueId val="{00000004-0562-C34D-A611-C9E98BD75EAA}"/>
              </c:ext>
            </c:extLst>
          </c:dPt>
          <c:dPt>
            <c:idx val="2"/>
            <c:bubble3D val="0"/>
            <c:spPr>
              <a:solidFill>
                <a:srgbClr val="FBC9BF"/>
              </a:solidFill>
              <a:ln>
                <a:noFill/>
              </a:ln>
              <a:effectLst/>
            </c:spPr>
            <c:extLst>
              <c:ext xmlns:c16="http://schemas.microsoft.com/office/drawing/2014/chart" uri="{C3380CC4-5D6E-409C-BE32-E72D297353CC}">
                <c16:uniqueId val="{00000003-0562-C34D-A611-C9E98BD75EAA}"/>
              </c:ext>
            </c:extLst>
          </c:dPt>
          <c:dPt>
            <c:idx val="3"/>
            <c:bubble3D val="0"/>
            <c:spPr>
              <a:solidFill>
                <a:srgbClr val="F9AC84"/>
              </a:solidFill>
              <a:ln>
                <a:noFill/>
              </a:ln>
              <a:effectLst/>
            </c:spPr>
            <c:extLst>
              <c:ext xmlns:c16="http://schemas.microsoft.com/office/drawing/2014/chart" uri="{C3380CC4-5D6E-409C-BE32-E72D297353CC}">
                <c16:uniqueId val="{00000002-0562-C34D-A611-C9E98BD75EA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Comp analysis, L&amp;D succession</c:v>
                </c:pt>
                <c:pt idx="1">
                  <c:v>Data mining and Compliance reporting</c:v>
                </c:pt>
                <c:pt idx="2">
                  <c:v>Transactional employee support</c:v>
                </c:pt>
                <c:pt idx="3">
                  <c:v>System Integrations and Upkeep</c:v>
                </c:pt>
              </c:strCache>
            </c:strRef>
          </c:cat>
          <c:val>
            <c:numRef>
              <c:f>Sheet1!$B$2:$B$5</c:f>
              <c:numCache>
                <c:formatCode>General</c:formatCode>
                <c:ptCount val="4"/>
                <c:pt idx="0">
                  <c:v>10</c:v>
                </c:pt>
                <c:pt idx="1">
                  <c:v>25</c:v>
                </c:pt>
                <c:pt idx="2">
                  <c:v>15</c:v>
                </c:pt>
                <c:pt idx="3">
                  <c:v>50</c:v>
                </c:pt>
              </c:numCache>
            </c:numRef>
          </c:val>
          <c:extLst>
            <c:ext xmlns:c16="http://schemas.microsoft.com/office/drawing/2014/chart" uri="{C3380CC4-5D6E-409C-BE32-E72D297353CC}">
              <c16:uniqueId val="{00000000-0562-C34D-A611-C9E98BD75EAA}"/>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ayout>
        <c:manualLayout>
          <c:xMode val="edge"/>
          <c:yMode val="edge"/>
          <c:x val="0.72681332020997391"/>
          <c:y val="8.9232775590551178E-2"/>
          <c:w val="0.20470669291338583"/>
          <c:h val="0.77014222440944879"/>
        </c:manualLayout>
      </c:layout>
      <c:overlay val="0"/>
      <c:spPr>
        <a:solidFill>
          <a:schemeClr val="lt1">
            <a:alpha val="78000"/>
          </a:schemeClr>
        </a:solidFill>
        <a:ln>
          <a:noFill/>
        </a:ln>
        <a:effectLst/>
      </c:spPr>
      <c:txPr>
        <a:bodyPr rot="0" spcFirstLastPara="1" vertOverflow="ellipsis" vert="horz" wrap="square" anchor="ctr" anchorCtr="1"/>
        <a:lstStyle/>
        <a:p>
          <a:pPr marL="72000">
            <a:defRPr sz="1200" b="0" i="0" u="none" strike="noStrike" kern="1200" baseline="0">
              <a:solidFill>
                <a:srgbClr val="22222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col"/>
        <c:grouping val="clustered"/>
        <c:varyColors val="0"/>
        <c:ser>
          <c:idx val="0"/>
          <c:order val="0"/>
          <c:tx>
            <c:strRef>
              <c:f>Sheet1!$B$1</c:f>
              <c:strCache>
                <c:ptCount val="1"/>
                <c:pt idx="0">
                  <c:v>Series 1</c:v>
                </c:pt>
              </c:strCache>
            </c:strRef>
          </c:tx>
          <c:spPr>
            <a:solidFill>
              <a:srgbClr val="F2635D"/>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60</c:v>
                </c:pt>
                <c:pt idx="1">
                  <c:v>0</c:v>
                </c:pt>
                <c:pt idx="2">
                  <c:v>-50</c:v>
                </c:pt>
                <c:pt idx="3">
                  <c:v>-20</c:v>
                </c:pt>
                <c:pt idx="4">
                  <c:v>-10</c:v>
                </c:pt>
              </c:numCache>
            </c:numRef>
          </c:val>
          <c:extLst>
            <c:ext xmlns:c16="http://schemas.microsoft.com/office/drawing/2014/chart" uri="{C3380CC4-5D6E-409C-BE32-E72D297353CC}">
              <c16:uniqueId val="{00000000-E047-C046-AEF3-46F3C0C8D36C}"/>
            </c:ext>
          </c:extLst>
        </c:ser>
        <c:dLbls>
          <c:showLegendKey val="0"/>
          <c:showVal val="0"/>
          <c:showCatName val="0"/>
          <c:showSerName val="0"/>
          <c:showPercent val="0"/>
          <c:showBubbleSize val="0"/>
        </c:dLbls>
        <c:gapWidth val="25"/>
        <c:overlap val="100"/>
        <c:axId val="145998792"/>
        <c:axId val="145999576"/>
      </c:barChart>
      <c:catAx>
        <c:axId val="14599879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999576"/>
        <c:crosses val="autoZero"/>
        <c:auto val="1"/>
        <c:lblAlgn val="ctr"/>
        <c:lblOffset val="100"/>
        <c:noMultiLvlLbl val="0"/>
      </c:catAx>
      <c:valAx>
        <c:axId val="145999576"/>
        <c:scaling>
          <c:orientation val="minMax"/>
        </c:scaling>
        <c:delete val="1"/>
        <c:axPos val="l"/>
        <c:numFmt formatCode="General" sourceLinked="1"/>
        <c:majorTickMark val="none"/>
        <c:minorTickMark val="none"/>
        <c:tickLblPos val="nextTo"/>
        <c:crossAx val="145998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col"/>
        <c:grouping val="clustered"/>
        <c:varyColors val="0"/>
        <c:ser>
          <c:idx val="0"/>
          <c:order val="0"/>
          <c:tx>
            <c:strRef>
              <c:f>Sheet1!$B$1</c:f>
              <c:strCache>
                <c:ptCount val="1"/>
                <c:pt idx="0">
                  <c:v>Series 1</c:v>
                </c:pt>
              </c:strCache>
            </c:strRef>
          </c:tx>
          <c:spPr>
            <a:solidFill>
              <a:srgbClr val="F2635D"/>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60</c:v>
                </c:pt>
                <c:pt idx="1">
                  <c:v>0</c:v>
                </c:pt>
                <c:pt idx="2">
                  <c:v>-50</c:v>
                </c:pt>
                <c:pt idx="3">
                  <c:v>-20</c:v>
                </c:pt>
                <c:pt idx="4">
                  <c:v>-10</c:v>
                </c:pt>
              </c:numCache>
            </c:numRef>
          </c:val>
          <c:extLst>
            <c:ext xmlns:c16="http://schemas.microsoft.com/office/drawing/2014/chart" uri="{C3380CC4-5D6E-409C-BE32-E72D297353CC}">
              <c16:uniqueId val="{00000000-E047-C046-AEF3-46F3C0C8D36C}"/>
            </c:ext>
          </c:extLst>
        </c:ser>
        <c:dLbls>
          <c:showLegendKey val="0"/>
          <c:showVal val="0"/>
          <c:showCatName val="0"/>
          <c:showSerName val="0"/>
          <c:showPercent val="0"/>
          <c:showBubbleSize val="0"/>
        </c:dLbls>
        <c:gapWidth val="25"/>
        <c:overlap val="100"/>
        <c:axId val="145993696"/>
        <c:axId val="145994480"/>
      </c:barChart>
      <c:catAx>
        <c:axId val="14599369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994480"/>
        <c:crosses val="autoZero"/>
        <c:auto val="1"/>
        <c:lblAlgn val="ctr"/>
        <c:lblOffset val="100"/>
        <c:noMultiLvlLbl val="0"/>
      </c:catAx>
      <c:valAx>
        <c:axId val="145994480"/>
        <c:scaling>
          <c:orientation val="minMax"/>
        </c:scaling>
        <c:delete val="1"/>
        <c:axPos val="l"/>
        <c:numFmt formatCode="General" sourceLinked="1"/>
        <c:majorTickMark val="none"/>
        <c:minorTickMark val="none"/>
        <c:tickLblPos val="nextTo"/>
        <c:crossAx val="14599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FFE44-2279-4253-B4E0-C01D20DC8196}" type="datetimeFigureOut">
              <a:rPr lang="en-US" smtClean="0"/>
              <a:t>12/24/2019</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ACB76-9874-49EB-9537-B2FF045FB663}" type="slidenum">
              <a:rPr lang="en-US" smtClean="0"/>
              <a:t>‹#›</a:t>
            </a:fld>
            <a:endParaRPr lang="en-US"/>
          </a:p>
        </p:txBody>
      </p:sp>
    </p:spTree>
    <p:extLst>
      <p:ext uri="{BB962C8B-B14F-4D97-AF65-F5344CB8AC3E}">
        <p14:creationId xmlns:p14="http://schemas.microsoft.com/office/powerpoint/2010/main" val="57431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a:t>
            </a:fld>
            <a:endParaRPr lang="en-US"/>
          </a:p>
        </p:txBody>
      </p:sp>
    </p:spTree>
    <p:extLst>
      <p:ext uri="{BB962C8B-B14F-4D97-AF65-F5344CB8AC3E}">
        <p14:creationId xmlns:p14="http://schemas.microsoft.com/office/powerpoint/2010/main" val="4071161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10</a:t>
            </a:fld>
            <a:endParaRPr lang="en-US"/>
          </a:p>
        </p:txBody>
      </p:sp>
    </p:spTree>
    <p:extLst>
      <p:ext uri="{BB962C8B-B14F-4D97-AF65-F5344CB8AC3E}">
        <p14:creationId xmlns:p14="http://schemas.microsoft.com/office/powerpoint/2010/main" val="332149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11</a:t>
            </a:fld>
            <a:endParaRPr lang="en-US"/>
          </a:p>
        </p:txBody>
      </p:sp>
    </p:spTree>
    <p:extLst>
      <p:ext uri="{BB962C8B-B14F-4D97-AF65-F5344CB8AC3E}">
        <p14:creationId xmlns:p14="http://schemas.microsoft.com/office/powerpoint/2010/main" val="328778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12</a:t>
            </a:fld>
            <a:endParaRPr lang="en-US"/>
          </a:p>
        </p:txBody>
      </p:sp>
    </p:spTree>
    <p:extLst>
      <p:ext uri="{BB962C8B-B14F-4D97-AF65-F5344CB8AC3E}">
        <p14:creationId xmlns:p14="http://schemas.microsoft.com/office/powerpoint/2010/main" val="258092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13</a:t>
            </a:fld>
            <a:endParaRPr lang="en-US"/>
          </a:p>
        </p:txBody>
      </p:sp>
    </p:spTree>
    <p:extLst>
      <p:ext uri="{BB962C8B-B14F-4D97-AF65-F5344CB8AC3E}">
        <p14:creationId xmlns:p14="http://schemas.microsoft.com/office/powerpoint/2010/main" val="160398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14</a:t>
            </a:fld>
            <a:endParaRPr lang="en-US"/>
          </a:p>
        </p:txBody>
      </p:sp>
    </p:spTree>
    <p:extLst>
      <p:ext uri="{BB962C8B-B14F-4D97-AF65-F5344CB8AC3E}">
        <p14:creationId xmlns:p14="http://schemas.microsoft.com/office/powerpoint/2010/main" val="371945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15</a:t>
            </a:fld>
            <a:endParaRPr lang="en-US"/>
          </a:p>
        </p:txBody>
      </p:sp>
    </p:spTree>
    <p:extLst>
      <p:ext uri="{BB962C8B-B14F-4D97-AF65-F5344CB8AC3E}">
        <p14:creationId xmlns:p14="http://schemas.microsoft.com/office/powerpoint/2010/main" val="286337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16</a:t>
            </a:fld>
            <a:endParaRPr lang="en-US"/>
          </a:p>
        </p:txBody>
      </p:sp>
    </p:spTree>
    <p:extLst>
      <p:ext uri="{BB962C8B-B14F-4D97-AF65-F5344CB8AC3E}">
        <p14:creationId xmlns:p14="http://schemas.microsoft.com/office/powerpoint/2010/main" val="263384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17</a:t>
            </a:fld>
            <a:endParaRPr lang="en-US"/>
          </a:p>
        </p:txBody>
      </p:sp>
    </p:spTree>
    <p:extLst>
      <p:ext uri="{BB962C8B-B14F-4D97-AF65-F5344CB8AC3E}">
        <p14:creationId xmlns:p14="http://schemas.microsoft.com/office/powerpoint/2010/main" val="122873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5689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3</a:t>
            </a:fld>
            <a:endParaRPr lang="en-US"/>
          </a:p>
        </p:txBody>
      </p:sp>
    </p:spTree>
    <p:extLst>
      <p:ext uri="{BB962C8B-B14F-4D97-AF65-F5344CB8AC3E}">
        <p14:creationId xmlns:p14="http://schemas.microsoft.com/office/powerpoint/2010/main" val="255942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4</a:t>
            </a:fld>
            <a:endParaRPr lang="en-US"/>
          </a:p>
        </p:txBody>
      </p:sp>
    </p:spTree>
    <p:extLst>
      <p:ext uri="{BB962C8B-B14F-4D97-AF65-F5344CB8AC3E}">
        <p14:creationId xmlns:p14="http://schemas.microsoft.com/office/powerpoint/2010/main" val="16762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5</a:t>
            </a:fld>
            <a:endParaRPr lang="en-US"/>
          </a:p>
        </p:txBody>
      </p:sp>
    </p:spTree>
    <p:extLst>
      <p:ext uri="{BB962C8B-B14F-4D97-AF65-F5344CB8AC3E}">
        <p14:creationId xmlns:p14="http://schemas.microsoft.com/office/powerpoint/2010/main" val="142774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6</a:t>
            </a:fld>
            <a:endParaRPr lang="en-US"/>
          </a:p>
        </p:txBody>
      </p:sp>
    </p:spTree>
    <p:extLst>
      <p:ext uri="{BB962C8B-B14F-4D97-AF65-F5344CB8AC3E}">
        <p14:creationId xmlns:p14="http://schemas.microsoft.com/office/powerpoint/2010/main" val="124792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7</a:t>
            </a:fld>
            <a:endParaRPr lang="en-US"/>
          </a:p>
        </p:txBody>
      </p:sp>
    </p:spTree>
    <p:extLst>
      <p:ext uri="{BB962C8B-B14F-4D97-AF65-F5344CB8AC3E}">
        <p14:creationId xmlns:p14="http://schemas.microsoft.com/office/powerpoint/2010/main" val="40781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8</a:t>
            </a:fld>
            <a:endParaRPr lang="en-US"/>
          </a:p>
        </p:txBody>
      </p:sp>
    </p:spTree>
    <p:extLst>
      <p:ext uri="{BB962C8B-B14F-4D97-AF65-F5344CB8AC3E}">
        <p14:creationId xmlns:p14="http://schemas.microsoft.com/office/powerpoint/2010/main" val="406595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ACB76-9874-49EB-9537-B2FF045FB663}" type="slidenum">
              <a:rPr lang="en-US" smtClean="0"/>
              <a:t>9</a:t>
            </a:fld>
            <a:endParaRPr lang="en-US"/>
          </a:p>
        </p:txBody>
      </p:sp>
    </p:spTree>
    <p:extLst>
      <p:ext uri="{BB962C8B-B14F-4D97-AF65-F5344CB8AC3E}">
        <p14:creationId xmlns:p14="http://schemas.microsoft.com/office/powerpoint/2010/main" val="422023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334699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19030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66794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66770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31202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396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icipa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8C7B68-E5C6-1743-8CC6-BEAA1BC3E51F}"/>
              </a:ext>
            </a:extLst>
          </p:cNvPr>
          <p:cNvSpPr/>
          <p:nvPr userDrawn="1"/>
        </p:nvSpPr>
        <p:spPr>
          <a:xfrm>
            <a:off x="1" y="2613545"/>
            <a:ext cx="10058400" cy="5158860"/>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207" dirty="0"/>
          </a:p>
        </p:txBody>
      </p:sp>
      <p:sp>
        <p:nvSpPr>
          <p:cNvPr id="17" name="Picture Placeholder 16">
            <a:extLst>
              <a:ext uri="{FF2B5EF4-FFF2-40B4-BE49-F238E27FC236}">
                <a16:creationId xmlns:a16="http://schemas.microsoft.com/office/drawing/2014/main" id="{D532392E-8805-BE44-B861-5679F67CE652}"/>
              </a:ext>
            </a:extLst>
          </p:cNvPr>
          <p:cNvSpPr>
            <a:spLocks noGrp="1"/>
          </p:cNvSpPr>
          <p:nvPr>
            <p:ph type="pic" sz="quarter" idx="10" hasCustomPrompt="1"/>
          </p:nvPr>
        </p:nvSpPr>
        <p:spPr>
          <a:xfrm>
            <a:off x="1419564"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18" name="Picture Placeholder 17">
            <a:extLst>
              <a:ext uri="{FF2B5EF4-FFF2-40B4-BE49-F238E27FC236}">
                <a16:creationId xmlns:a16="http://schemas.microsoft.com/office/drawing/2014/main" id="{D926192B-8638-A543-8159-D7AA0CAF9B0F}"/>
              </a:ext>
            </a:extLst>
          </p:cNvPr>
          <p:cNvSpPr>
            <a:spLocks noGrp="1"/>
          </p:cNvSpPr>
          <p:nvPr>
            <p:ph type="pic" sz="quarter" idx="11" hasCustomPrompt="1"/>
          </p:nvPr>
        </p:nvSpPr>
        <p:spPr>
          <a:xfrm>
            <a:off x="2656009"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19" name="Picture Placeholder 18">
            <a:extLst>
              <a:ext uri="{FF2B5EF4-FFF2-40B4-BE49-F238E27FC236}">
                <a16:creationId xmlns:a16="http://schemas.microsoft.com/office/drawing/2014/main" id="{2D6A3D70-F3BF-BC4D-97DF-2830473E0390}"/>
              </a:ext>
            </a:extLst>
          </p:cNvPr>
          <p:cNvSpPr>
            <a:spLocks noGrp="1"/>
          </p:cNvSpPr>
          <p:nvPr>
            <p:ph type="pic" sz="quarter" idx="12" hasCustomPrompt="1"/>
          </p:nvPr>
        </p:nvSpPr>
        <p:spPr>
          <a:xfrm>
            <a:off x="3892454"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0" name="Picture Placeholder 19">
            <a:extLst>
              <a:ext uri="{FF2B5EF4-FFF2-40B4-BE49-F238E27FC236}">
                <a16:creationId xmlns:a16="http://schemas.microsoft.com/office/drawing/2014/main" id="{456DB751-F90F-7E49-891D-A5364105EABA}"/>
              </a:ext>
            </a:extLst>
          </p:cNvPr>
          <p:cNvSpPr>
            <a:spLocks noGrp="1"/>
          </p:cNvSpPr>
          <p:nvPr>
            <p:ph type="pic" sz="quarter" idx="13" hasCustomPrompt="1"/>
          </p:nvPr>
        </p:nvSpPr>
        <p:spPr>
          <a:xfrm>
            <a:off x="5128899"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1" name="Picture Placeholder 20">
            <a:extLst>
              <a:ext uri="{FF2B5EF4-FFF2-40B4-BE49-F238E27FC236}">
                <a16:creationId xmlns:a16="http://schemas.microsoft.com/office/drawing/2014/main" id="{4366A1C5-03E6-EA4D-AB76-1EAF6F7091D5}"/>
              </a:ext>
            </a:extLst>
          </p:cNvPr>
          <p:cNvSpPr>
            <a:spLocks noGrp="1"/>
          </p:cNvSpPr>
          <p:nvPr>
            <p:ph type="pic" sz="quarter" idx="14" hasCustomPrompt="1"/>
          </p:nvPr>
        </p:nvSpPr>
        <p:spPr>
          <a:xfrm>
            <a:off x="6365344"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2" name="Picture Placeholder 21">
            <a:extLst>
              <a:ext uri="{FF2B5EF4-FFF2-40B4-BE49-F238E27FC236}">
                <a16:creationId xmlns:a16="http://schemas.microsoft.com/office/drawing/2014/main" id="{61B01CD7-5645-784C-BD7C-3BD768A62412}"/>
              </a:ext>
            </a:extLst>
          </p:cNvPr>
          <p:cNvSpPr>
            <a:spLocks noGrp="1"/>
          </p:cNvSpPr>
          <p:nvPr>
            <p:ph type="pic" sz="quarter" idx="15" hasCustomPrompt="1"/>
          </p:nvPr>
        </p:nvSpPr>
        <p:spPr>
          <a:xfrm>
            <a:off x="7601789"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3" name="Picture Placeholder 22">
            <a:extLst>
              <a:ext uri="{FF2B5EF4-FFF2-40B4-BE49-F238E27FC236}">
                <a16:creationId xmlns:a16="http://schemas.microsoft.com/office/drawing/2014/main" id="{9A8BE627-CF8B-2C4F-AE05-8238499BF98C}"/>
              </a:ext>
            </a:extLst>
          </p:cNvPr>
          <p:cNvSpPr>
            <a:spLocks noGrp="1"/>
          </p:cNvSpPr>
          <p:nvPr>
            <p:ph type="pic" sz="quarter" idx="16" hasCustomPrompt="1"/>
          </p:nvPr>
        </p:nvSpPr>
        <p:spPr>
          <a:xfrm>
            <a:off x="5128899"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4" name="Picture Placeholder 23">
            <a:extLst>
              <a:ext uri="{FF2B5EF4-FFF2-40B4-BE49-F238E27FC236}">
                <a16:creationId xmlns:a16="http://schemas.microsoft.com/office/drawing/2014/main" id="{8B01BF24-78D4-424A-A83A-C91CE072D3FF}"/>
              </a:ext>
            </a:extLst>
          </p:cNvPr>
          <p:cNvSpPr>
            <a:spLocks noGrp="1"/>
          </p:cNvSpPr>
          <p:nvPr>
            <p:ph type="pic" sz="quarter" idx="17" hasCustomPrompt="1"/>
          </p:nvPr>
        </p:nvSpPr>
        <p:spPr>
          <a:xfrm>
            <a:off x="6365344"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5" name="Picture Placeholder 24">
            <a:extLst>
              <a:ext uri="{FF2B5EF4-FFF2-40B4-BE49-F238E27FC236}">
                <a16:creationId xmlns:a16="http://schemas.microsoft.com/office/drawing/2014/main" id="{8DC485CC-D0ED-7949-9AC9-A19C68147FAD}"/>
              </a:ext>
            </a:extLst>
          </p:cNvPr>
          <p:cNvSpPr>
            <a:spLocks noGrp="1"/>
          </p:cNvSpPr>
          <p:nvPr>
            <p:ph type="pic" sz="quarter" idx="18" hasCustomPrompt="1"/>
          </p:nvPr>
        </p:nvSpPr>
        <p:spPr>
          <a:xfrm>
            <a:off x="7601789"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6" name="Picture Placeholder 25">
            <a:extLst>
              <a:ext uri="{FF2B5EF4-FFF2-40B4-BE49-F238E27FC236}">
                <a16:creationId xmlns:a16="http://schemas.microsoft.com/office/drawing/2014/main" id="{61AEF70A-397B-8848-BAB4-5204F112719A}"/>
              </a:ext>
            </a:extLst>
          </p:cNvPr>
          <p:cNvSpPr>
            <a:spLocks noGrp="1"/>
          </p:cNvSpPr>
          <p:nvPr>
            <p:ph type="pic" sz="quarter" idx="19" hasCustomPrompt="1"/>
          </p:nvPr>
        </p:nvSpPr>
        <p:spPr>
          <a:xfrm>
            <a:off x="1419564"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7" name="Picture Placeholder 26">
            <a:extLst>
              <a:ext uri="{FF2B5EF4-FFF2-40B4-BE49-F238E27FC236}">
                <a16:creationId xmlns:a16="http://schemas.microsoft.com/office/drawing/2014/main" id="{0FAB1749-4536-2B4D-86C5-CE5257062F52}"/>
              </a:ext>
            </a:extLst>
          </p:cNvPr>
          <p:cNvSpPr>
            <a:spLocks noGrp="1"/>
          </p:cNvSpPr>
          <p:nvPr>
            <p:ph type="pic" sz="quarter" idx="20" hasCustomPrompt="1"/>
          </p:nvPr>
        </p:nvSpPr>
        <p:spPr>
          <a:xfrm>
            <a:off x="2656009"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8" name="Picture Placeholder 27">
            <a:extLst>
              <a:ext uri="{FF2B5EF4-FFF2-40B4-BE49-F238E27FC236}">
                <a16:creationId xmlns:a16="http://schemas.microsoft.com/office/drawing/2014/main" id="{26058F98-A4BE-6D44-8E2C-319BB3F16142}"/>
              </a:ext>
            </a:extLst>
          </p:cNvPr>
          <p:cNvSpPr>
            <a:spLocks noGrp="1"/>
          </p:cNvSpPr>
          <p:nvPr>
            <p:ph type="pic" sz="quarter" idx="21" hasCustomPrompt="1"/>
          </p:nvPr>
        </p:nvSpPr>
        <p:spPr>
          <a:xfrm>
            <a:off x="3892454"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15" name="Picture Placeholder 21">
            <a:extLst>
              <a:ext uri="{FF2B5EF4-FFF2-40B4-BE49-F238E27FC236}">
                <a16:creationId xmlns:a16="http://schemas.microsoft.com/office/drawing/2014/main" id="{1E599530-B8B0-43F0-8D39-816D97F24530}"/>
              </a:ext>
            </a:extLst>
          </p:cNvPr>
          <p:cNvSpPr>
            <a:spLocks noGrp="1"/>
          </p:cNvSpPr>
          <p:nvPr>
            <p:ph type="pic" sz="quarter" idx="22" hasCustomPrompt="1"/>
          </p:nvPr>
        </p:nvSpPr>
        <p:spPr>
          <a:xfrm>
            <a:off x="8838233"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16" name="Picture Placeholder 24">
            <a:extLst>
              <a:ext uri="{FF2B5EF4-FFF2-40B4-BE49-F238E27FC236}">
                <a16:creationId xmlns:a16="http://schemas.microsoft.com/office/drawing/2014/main" id="{B355FBF7-3373-4AC4-91E1-D52C65B9A99E}"/>
              </a:ext>
            </a:extLst>
          </p:cNvPr>
          <p:cNvSpPr>
            <a:spLocks noGrp="1"/>
          </p:cNvSpPr>
          <p:nvPr>
            <p:ph type="pic" sz="quarter" idx="23" hasCustomPrompt="1"/>
          </p:nvPr>
        </p:nvSpPr>
        <p:spPr>
          <a:xfrm>
            <a:off x="8838233"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29" name="Picture Placeholder 16">
            <a:extLst>
              <a:ext uri="{FF2B5EF4-FFF2-40B4-BE49-F238E27FC236}">
                <a16:creationId xmlns:a16="http://schemas.microsoft.com/office/drawing/2014/main" id="{6A84115E-53B5-442C-BDBC-0FB6B245B466}"/>
              </a:ext>
            </a:extLst>
          </p:cNvPr>
          <p:cNvSpPr>
            <a:spLocks noGrp="1"/>
          </p:cNvSpPr>
          <p:nvPr>
            <p:ph type="pic" sz="quarter" idx="24" hasCustomPrompt="1"/>
          </p:nvPr>
        </p:nvSpPr>
        <p:spPr>
          <a:xfrm>
            <a:off x="183119" y="3253066"/>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30" name="Picture Placeholder 25">
            <a:extLst>
              <a:ext uri="{FF2B5EF4-FFF2-40B4-BE49-F238E27FC236}">
                <a16:creationId xmlns:a16="http://schemas.microsoft.com/office/drawing/2014/main" id="{92AB9F62-4FA7-4446-B7DF-FCE56CE1EB90}"/>
              </a:ext>
            </a:extLst>
          </p:cNvPr>
          <p:cNvSpPr>
            <a:spLocks noGrp="1"/>
          </p:cNvSpPr>
          <p:nvPr>
            <p:ph type="pic" sz="quarter" idx="25" hasCustomPrompt="1"/>
          </p:nvPr>
        </p:nvSpPr>
        <p:spPr>
          <a:xfrm>
            <a:off x="183119" y="5354173"/>
            <a:ext cx="1047174" cy="1078906"/>
          </a:xfrm>
          <a:custGeom>
            <a:avLst/>
            <a:gdLst>
              <a:gd name="connsiteX0" fmla="*/ 0 w 1114758"/>
              <a:gd name="connsiteY0" fmla="*/ 0 h 1114758"/>
              <a:gd name="connsiteX1" fmla="*/ 1114758 w 1114758"/>
              <a:gd name="connsiteY1" fmla="*/ 0 h 1114758"/>
              <a:gd name="connsiteX2" fmla="*/ 1114758 w 1114758"/>
              <a:gd name="connsiteY2" fmla="*/ 1114758 h 1114758"/>
              <a:gd name="connsiteX3" fmla="*/ 0 w 1114758"/>
              <a:gd name="connsiteY3" fmla="*/ 1114758 h 1114758"/>
            </a:gdLst>
            <a:ahLst/>
            <a:cxnLst>
              <a:cxn ang="0">
                <a:pos x="connsiteX0" y="connsiteY0"/>
              </a:cxn>
              <a:cxn ang="0">
                <a:pos x="connsiteX1" y="connsiteY1"/>
              </a:cxn>
              <a:cxn ang="0">
                <a:pos x="connsiteX2" y="connsiteY2"/>
              </a:cxn>
              <a:cxn ang="0">
                <a:pos x="connsiteX3" y="connsiteY3"/>
              </a:cxn>
            </a:cxnLst>
            <a:rect l="l" t="t" r="r" b="b"/>
            <a:pathLst>
              <a:path w="1114758" h="1114758">
                <a:moveTo>
                  <a:pt x="0" y="0"/>
                </a:moveTo>
                <a:lnTo>
                  <a:pt x="1114758" y="0"/>
                </a:lnTo>
                <a:lnTo>
                  <a:pt x="1114758" y="1114758"/>
                </a:lnTo>
                <a:lnTo>
                  <a:pt x="0" y="1114758"/>
                </a:lnTo>
                <a:close/>
              </a:path>
            </a:pathLst>
          </a:custGeom>
          <a:solidFill>
            <a:schemeClr val="bg1"/>
          </a:solidFill>
        </p:spPr>
        <p:txBody>
          <a:bodyPr wrap="square">
            <a:noAutofit/>
          </a:bodyPr>
          <a:lstStyle/>
          <a:p>
            <a:r>
              <a:rPr lang="en-US" dirty="0"/>
              <a:t> </a:t>
            </a:r>
          </a:p>
        </p:txBody>
      </p:sp>
      <p:sp>
        <p:nvSpPr>
          <p:cNvPr id="31"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315767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0E178E0-E4E8-854A-8AA5-541A5323F827}"/>
              </a:ext>
            </a:extLst>
          </p:cNvPr>
          <p:cNvSpPr>
            <a:spLocks noGrp="1"/>
          </p:cNvSpPr>
          <p:nvPr>
            <p:ph type="pic" sz="quarter" idx="10" hasCustomPrompt="1"/>
          </p:nvPr>
        </p:nvSpPr>
        <p:spPr>
          <a:xfrm>
            <a:off x="3747541" y="481233"/>
            <a:ext cx="5828021" cy="2594152"/>
          </a:xfrm>
          <a:custGeom>
            <a:avLst/>
            <a:gdLst>
              <a:gd name="connsiteX0" fmla="*/ 0 w 5828021"/>
              <a:gd name="connsiteY0" fmla="*/ 0 h 2594152"/>
              <a:gd name="connsiteX1" fmla="*/ 5828021 w 5828021"/>
              <a:gd name="connsiteY1" fmla="*/ 0 h 2594152"/>
              <a:gd name="connsiteX2" fmla="*/ 5828021 w 5828021"/>
              <a:gd name="connsiteY2" fmla="*/ 2594152 h 2594152"/>
              <a:gd name="connsiteX3" fmla="*/ 0 w 5828021"/>
              <a:gd name="connsiteY3" fmla="*/ 2594152 h 2594152"/>
            </a:gdLst>
            <a:ahLst/>
            <a:cxnLst>
              <a:cxn ang="0">
                <a:pos x="connsiteX0" y="connsiteY0"/>
              </a:cxn>
              <a:cxn ang="0">
                <a:pos x="connsiteX1" y="connsiteY1"/>
              </a:cxn>
              <a:cxn ang="0">
                <a:pos x="connsiteX2" y="connsiteY2"/>
              </a:cxn>
              <a:cxn ang="0">
                <a:pos x="connsiteX3" y="connsiteY3"/>
              </a:cxn>
            </a:cxnLst>
            <a:rect l="l" t="t" r="r" b="b"/>
            <a:pathLst>
              <a:path w="5828021" h="2594152">
                <a:moveTo>
                  <a:pt x="0" y="0"/>
                </a:moveTo>
                <a:lnTo>
                  <a:pt x="5828021" y="0"/>
                </a:lnTo>
                <a:lnTo>
                  <a:pt x="5828021" y="2594152"/>
                </a:lnTo>
                <a:lnTo>
                  <a:pt x="0" y="2594152"/>
                </a:lnTo>
                <a:close/>
              </a:path>
            </a:pathLst>
          </a:custGeom>
        </p:spPr>
        <p:txBody>
          <a:bodyPr wrap="square">
            <a:noAutofit/>
          </a:bodyPr>
          <a:lstStyle/>
          <a:p>
            <a:r>
              <a:rPr lang="en-US" dirty="0"/>
              <a:t> </a:t>
            </a:r>
          </a:p>
        </p:txBody>
      </p:sp>
      <p:sp>
        <p:nvSpPr>
          <p:cNvPr id="12" name="Picture Placeholder 11">
            <a:extLst>
              <a:ext uri="{FF2B5EF4-FFF2-40B4-BE49-F238E27FC236}">
                <a16:creationId xmlns:a16="http://schemas.microsoft.com/office/drawing/2014/main" id="{219B18FC-AFD1-E049-B12F-4438A35B1ADC}"/>
              </a:ext>
            </a:extLst>
          </p:cNvPr>
          <p:cNvSpPr>
            <a:spLocks noGrp="1"/>
          </p:cNvSpPr>
          <p:nvPr>
            <p:ph type="pic" sz="quarter" idx="11" hasCustomPrompt="1"/>
          </p:nvPr>
        </p:nvSpPr>
        <p:spPr>
          <a:xfrm>
            <a:off x="3747540" y="3172295"/>
            <a:ext cx="2840003" cy="4094748"/>
          </a:xfrm>
          <a:custGeom>
            <a:avLst/>
            <a:gdLst>
              <a:gd name="connsiteX0" fmla="*/ 0 w 2840003"/>
              <a:gd name="connsiteY0" fmla="*/ 0 h 4094748"/>
              <a:gd name="connsiteX1" fmla="*/ 2840003 w 2840003"/>
              <a:gd name="connsiteY1" fmla="*/ 0 h 4094748"/>
              <a:gd name="connsiteX2" fmla="*/ 2840003 w 2840003"/>
              <a:gd name="connsiteY2" fmla="*/ 4094748 h 4094748"/>
              <a:gd name="connsiteX3" fmla="*/ 0 w 2840003"/>
              <a:gd name="connsiteY3" fmla="*/ 4094748 h 4094748"/>
            </a:gdLst>
            <a:ahLst/>
            <a:cxnLst>
              <a:cxn ang="0">
                <a:pos x="connsiteX0" y="connsiteY0"/>
              </a:cxn>
              <a:cxn ang="0">
                <a:pos x="connsiteX1" y="connsiteY1"/>
              </a:cxn>
              <a:cxn ang="0">
                <a:pos x="connsiteX2" y="connsiteY2"/>
              </a:cxn>
              <a:cxn ang="0">
                <a:pos x="connsiteX3" y="connsiteY3"/>
              </a:cxn>
            </a:cxnLst>
            <a:rect l="l" t="t" r="r" b="b"/>
            <a:pathLst>
              <a:path w="2840003" h="4094748">
                <a:moveTo>
                  <a:pt x="0" y="0"/>
                </a:moveTo>
                <a:lnTo>
                  <a:pt x="2840003" y="0"/>
                </a:lnTo>
                <a:lnTo>
                  <a:pt x="2840003" y="4094748"/>
                </a:lnTo>
                <a:lnTo>
                  <a:pt x="0" y="4094748"/>
                </a:lnTo>
                <a:close/>
              </a:path>
            </a:pathLst>
          </a:custGeom>
        </p:spPr>
        <p:txBody>
          <a:bodyPr wrap="square">
            <a:noAutofit/>
          </a:bodyPr>
          <a:lstStyle/>
          <a:p>
            <a:r>
              <a:rPr lang="en-US" dirty="0"/>
              <a:t> </a:t>
            </a:r>
          </a:p>
        </p:txBody>
      </p:sp>
      <p:sp>
        <p:nvSpPr>
          <p:cNvPr id="15" name="Picture Placeholder 14">
            <a:extLst>
              <a:ext uri="{FF2B5EF4-FFF2-40B4-BE49-F238E27FC236}">
                <a16:creationId xmlns:a16="http://schemas.microsoft.com/office/drawing/2014/main" id="{9BE01D6F-B464-9D4F-A676-A2B3E9B9212C}"/>
              </a:ext>
            </a:extLst>
          </p:cNvPr>
          <p:cNvSpPr>
            <a:spLocks noGrp="1"/>
          </p:cNvSpPr>
          <p:nvPr>
            <p:ph type="pic" sz="quarter" idx="12" hasCustomPrompt="1"/>
          </p:nvPr>
        </p:nvSpPr>
        <p:spPr>
          <a:xfrm>
            <a:off x="6705600" y="3172295"/>
            <a:ext cx="2887580" cy="1998919"/>
          </a:xfrm>
          <a:custGeom>
            <a:avLst/>
            <a:gdLst>
              <a:gd name="connsiteX0" fmla="*/ 0 w 2887580"/>
              <a:gd name="connsiteY0" fmla="*/ 0 h 1998919"/>
              <a:gd name="connsiteX1" fmla="*/ 2887580 w 2887580"/>
              <a:gd name="connsiteY1" fmla="*/ 0 h 1998919"/>
              <a:gd name="connsiteX2" fmla="*/ 2887580 w 2887580"/>
              <a:gd name="connsiteY2" fmla="*/ 1998919 h 1998919"/>
              <a:gd name="connsiteX3" fmla="*/ 0 w 2887580"/>
              <a:gd name="connsiteY3" fmla="*/ 1998919 h 1998919"/>
            </a:gdLst>
            <a:ahLst/>
            <a:cxnLst>
              <a:cxn ang="0">
                <a:pos x="connsiteX0" y="connsiteY0"/>
              </a:cxn>
              <a:cxn ang="0">
                <a:pos x="connsiteX1" y="connsiteY1"/>
              </a:cxn>
              <a:cxn ang="0">
                <a:pos x="connsiteX2" y="connsiteY2"/>
              </a:cxn>
              <a:cxn ang="0">
                <a:pos x="connsiteX3" y="connsiteY3"/>
              </a:cxn>
            </a:cxnLst>
            <a:rect l="l" t="t" r="r" b="b"/>
            <a:pathLst>
              <a:path w="2887580" h="1998919">
                <a:moveTo>
                  <a:pt x="0" y="0"/>
                </a:moveTo>
                <a:lnTo>
                  <a:pt x="2887580" y="0"/>
                </a:lnTo>
                <a:lnTo>
                  <a:pt x="2887580" y="1998919"/>
                </a:lnTo>
                <a:lnTo>
                  <a:pt x="0" y="1998919"/>
                </a:lnTo>
                <a:close/>
              </a:path>
            </a:pathLst>
          </a:custGeom>
        </p:spPr>
        <p:txBody>
          <a:bodyPr wrap="square">
            <a:noAutofit/>
          </a:bodyPr>
          <a:lstStyle/>
          <a:p>
            <a:r>
              <a:rPr lang="en-US" dirty="0"/>
              <a:t> </a:t>
            </a:r>
          </a:p>
        </p:txBody>
      </p:sp>
      <p:sp>
        <p:nvSpPr>
          <p:cNvPr id="18" name="Picture Placeholder 17">
            <a:extLst>
              <a:ext uri="{FF2B5EF4-FFF2-40B4-BE49-F238E27FC236}">
                <a16:creationId xmlns:a16="http://schemas.microsoft.com/office/drawing/2014/main" id="{3A3CA943-FC45-7746-9458-3EE7EA62625C}"/>
              </a:ext>
            </a:extLst>
          </p:cNvPr>
          <p:cNvSpPr>
            <a:spLocks noGrp="1"/>
          </p:cNvSpPr>
          <p:nvPr>
            <p:ph type="pic" sz="quarter" idx="13" hasCustomPrompt="1"/>
          </p:nvPr>
        </p:nvSpPr>
        <p:spPr>
          <a:xfrm>
            <a:off x="6705600" y="5268124"/>
            <a:ext cx="2887580" cy="1998919"/>
          </a:xfrm>
          <a:custGeom>
            <a:avLst/>
            <a:gdLst>
              <a:gd name="connsiteX0" fmla="*/ 0 w 2887580"/>
              <a:gd name="connsiteY0" fmla="*/ 0 h 1998919"/>
              <a:gd name="connsiteX1" fmla="*/ 2887580 w 2887580"/>
              <a:gd name="connsiteY1" fmla="*/ 0 h 1998919"/>
              <a:gd name="connsiteX2" fmla="*/ 2887580 w 2887580"/>
              <a:gd name="connsiteY2" fmla="*/ 1998919 h 1998919"/>
              <a:gd name="connsiteX3" fmla="*/ 0 w 2887580"/>
              <a:gd name="connsiteY3" fmla="*/ 1998919 h 1998919"/>
            </a:gdLst>
            <a:ahLst/>
            <a:cxnLst>
              <a:cxn ang="0">
                <a:pos x="connsiteX0" y="connsiteY0"/>
              </a:cxn>
              <a:cxn ang="0">
                <a:pos x="connsiteX1" y="connsiteY1"/>
              </a:cxn>
              <a:cxn ang="0">
                <a:pos x="connsiteX2" y="connsiteY2"/>
              </a:cxn>
              <a:cxn ang="0">
                <a:pos x="connsiteX3" y="connsiteY3"/>
              </a:cxn>
            </a:cxnLst>
            <a:rect l="l" t="t" r="r" b="b"/>
            <a:pathLst>
              <a:path w="2887580" h="1998919">
                <a:moveTo>
                  <a:pt x="0" y="0"/>
                </a:moveTo>
                <a:lnTo>
                  <a:pt x="2887580" y="0"/>
                </a:lnTo>
                <a:lnTo>
                  <a:pt x="2887580" y="1998919"/>
                </a:lnTo>
                <a:lnTo>
                  <a:pt x="0" y="1998919"/>
                </a:lnTo>
                <a:close/>
              </a:path>
            </a:pathLst>
          </a:custGeom>
        </p:spPr>
        <p:txBody>
          <a:bodyPr wrap="square">
            <a:noAutofit/>
          </a:bodyPr>
          <a:lstStyle/>
          <a:p>
            <a:r>
              <a:rPr lang="en-US" dirty="0"/>
              <a:t> </a:t>
            </a:r>
          </a:p>
        </p:txBody>
      </p:sp>
      <p:sp>
        <p:nvSpPr>
          <p:cNvPr id="6"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4195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_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85620B-C5C6-6E40-B99F-AAFDD5D28EC7}"/>
              </a:ext>
            </a:extLst>
          </p:cNvPr>
          <p:cNvSpPr>
            <a:spLocks noGrp="1"/>
          </p:cNvSpPr>
          <p:nvPr>
            <p:ph type="pic" sz="quarter" idx="10" hasCustomPrompt="1"/>
          </p:nvPr>
        </p:nvSpPr>
        <p:spPr>
          <a:xfrm>
            <a:off x="465221" y="2691062"/>
            <a:ext cx="2944606" cy="4094748"/>
          </a:xfrm>
          <a:custGeom>
            <a:avLst/>
            <a:gdLst>
              <a:gd name="connsiteX0" fmla="*/ 0 w 2944606"/>
              <a:gd name="connsiteY0" fmla="*/ 0 h 4094748"/>
              <a:gd name="connsiteX1" fmla="*/ 2944606 w 2944606"/>
              <a:gd name="connsiteY1" fmla="*/ 0 h 4094748"/>
              <a:gd name="connsiteX2" fmla="*/ 2944606 w 2944606"/>
              <a:gd name="connsiteY2" fmla="*/ 4094748 h 4094748"/>
              <a:gd name="connsiteX3" fmla="*/ 0 w 2944606"/>
              <a:gd name="connsiteY3" fmla="*/ 4094748 h 4094748"/>
            </a:gdLst>
            <a:ahLst/>
            <a:cxnLst>
              <a:cxn ang="0">
                <a:pos x="connsiteX0" y="connsiteY0"/>
              </a:cxn>
              <a:cxn ang="0">
                <a:pos x="connsiteX1" y="connsiteY1"/>
              </a:cxn>
              <a:cxn ang="0">
                <a:pos x="connsiteX2" y="connsiteY2"/>
              </a:cxn>
              <a:cxn ang="0">
                <a:pos x="connsiteX3" y="connsiteY3"/>
              </a:cxn>
            </a:cxnLst>
            <a:rect l="l" t="t" r="r" b="b"/>
            <a:pathLst>
              <a:path w="2944606" h="4094748">
                <a:moveTo>
                  <a:pt x="0" y="0"/>
                </a:moveTo>
                <a:lnTo>
                  <a:pt x="2944606" y="0"/>
                </a:lnTo>
                <a:lnTo>
                  <a:pt x="2944606" y="4094748"/>
                </a:lnTo>
                <a:lnTo>
                  <a:pt x="0" y="4094748"/>
                </a:lnTo>
                <a:close/>
              </a:path>
            </a:pathLst>
          </a:custGeom>
          <a:solidFill>
            <a:schemeClr val="bg1">
              <a:lumMod val="85000"/>
            </a:schemeClr>
          </a:solidFill>
        </p:spPr>
        <p:txBody>
          <a:bodyPr wrap="square">
            <a:noAutofit/>
          </a:bodyPr>
          <a:lstStyle/>
          <a:p>
            <a:r>
              <a:rPr lang="en-US" dirty="0"/>
              <a:t> </a:t>
            </a:r>
          </a:p>
        </p:txBody>
      </p:sp>
      <p:sp>
        <p:nvSpPr>
          <p:cNvPr id="14" name="Picture Placeholder 13">
            <a:extLst>
              <a:ext uri="{FF2B5EF4-FFF2-40B4-BE49-F238E27FC236}">
                <a16:creationId xmlns:a16="http://schemas.microsoft.com/office/drawing/2014/main" id="{4827E6C1-4C21-9442-B695-75B3A0979029}"/>
              </a:ext>
            </a:extLst>
          </p:cNvPr>
          <p:cNvSpPr>
            <a:spLocks noGrp="1"/>
          </p:cNvSpPr>
          <p:nvPr>
            <p:ph type="pic" sz="quarter" idx="11" hasCustomPrompt="1"/>
          </p:nvPr>
        </p:nvSpPr>
        <p:spPr>
          <a:xfrm>
            <a:off x="3532233" y="2691062"/>
            <a:ext cx="2944606" cy="4094748"/>
          </a:xfrm>
          <a:custGeom>
            <a:avLst/>
            <a:gdLst>
              <a:gd name="connsiteX0" fmla="*/ 0 w 2944606"/>
              <a:gd name="connsiteY0" fmla="*/ 0 h 4094748"/>
              <a:gd name="connsiteX1" fmla="*/ 2944606 w 2944606"/>
              <a:gd name="connsiteY1" fmla="*/ 0 h 4094748"/>
              <a:gd name="connsiteX2" fmla="*/ 2944606 w 2944606"/>
              <a:gd name="connsiteY2" fmla="*/ 4094748 h 4094748"/>
              <a:gd name="connsiteX3" fmla="*/ 0 w 2944606"/>
              <a:gd name="connsiteY3" fmla="*/ 4094748 h 4094748"/>
            </a:gdLst>
            <a:ahLst/>
            <a:cxnLst>
              <a:cxn ang="0">
                <a:pos x="connsiteX0" y="connsiteY0"/>
              </a:cxn>
              <a:cxn ang="0">
                <a:pos x="connsiteX1" y="connsiteY1"/>
              </a:cxn>
              <a:cxn ang="0">
                <a:pos x="connsiteX2" y="connsiteY2"/>
              </a:cxn>
              <a:cxn ang="0">
                <a:pos x="connsiteX3" y="connsiteY3"/>
              </a:cxn>
            </a:cxnLst>
            <a:rect l="l" t="t" r="r" b="b"/>
            <a:pathLst>
              <a:path w="2944606" h="4094748">
                <a:moveTo>
                  <a:pt x="0" y="0"/>
                </a:moveTo>
                <a:lnTo>
                  <a:pt x="2944606" y="0"/>
                </a:lnTo>
                <a:lnTo>
                  <a:pt x="2944606" y="4094748"/>
                </a:lnTo>
                <a:lnTo>
                  <a:pt x="0" y="4094748"/>
                </a:lnTo>
                <a:close/>
              </a:path>
            </a:pathLst>
          </a:custGeom>
          <a:solidFill>
            <a:schemeClr val="bg1">
              <a:lumMod val="85000"/>
            </a:schemeClr>
          </a:solidFill>
        </p:spPr>
        <p:txBody>
          <a:bodyPr wrap="square">
            <a:noAutofit/>
          </a:bodyPr>
          <a:lstStyle/>
          <a:p>
            <a:r>
              <a:rPr lang="en-US" dirty="0"/>
              <a:t> </a:t>
            </a:r>
          </a:p>
        </p:txBody>
      </p:sp>
      <p:sp>
        <p:nvSpPr>
          <p:cNvPr id="13" name="Picture Placeholder 12">
            <a:extLst>
              <a:ext uri="{FF2B5EF4-FFF2-40B4-BE49-F238E27FC236}">
                <a16:creationId xmlns:a16="http://schemas.microsoft.com/office/drawing/2014/main" id="{B3FF3B8B-9829-DD4A-93D8-C5473B0222A6}"/>
              </a:ext>
            </a:extLst>
          </p:cNvPr>
          <p:cNvSpPr>
            <a:spLocks noGrp="1"/>
          </p:cNvSpPr>
          <p:nvPr>
            <p:ph type="pic" sz="quarter" idx="12" hasCustomPrompt="1"/>
          </p:nvPr>
        </p:nvSpPr>
        <p:spPr>
          <a:xfrm>
            <a:off x="6599244" y="2691062"/>
            <a:ext cx="2993936" cy="1998919"/>
          </a:xfrm>
          <a:custGeom>
            <a:avLst/>
            <a:gdLst>
              <a:gd name="connsiteX0" fmla="*/ 0 w 2993936"/>
              <a:gd name="connsiteY0" fmla="*/ 0 h 1998919"/>
              <a:gd name="connsiteX1" fmla="*/ 2993936 w 2993936"/>
              <a:gd name="connsiteY1" fmla="*/ 0 h 1998919"/>
              <a:gd name="connsiteX2" fmla="*/ 2993936 w 2993936"/>
              <a:gd name="connsiteY2" fmla="*/ 1998919 h 1998919"/>
              <a:gd name="connsiteX3" fmla="*/ 0 w 2993936"/>
              <a:gd name="connsiteY3" fmla="*/ 1998919 h 1998919"/>
            </a:gdLst>
            <a:ahLst/>
            <a:cxnLst>
              <a:cxn ang="0">
                <a:pos x="connsiteX0" y="connsiteY0"/>
              </a:cxn>
              <a:cxn ang="0">
                <a:pos x="connsiteX1" y="connsiteY1"/>
              </a:cxn>
              <a:cxn ang="0">
                <a:pos x="connsiteX2" y="connsiteY2"/>
              </a:cxn>
              <a:cxn ang="0">
                <a:pos x="connsiteX3" y="connsiteY3"/>
              </a:cxn>
            </a:cxnLst>
            <a:rect l="l" t="t" r="r" b="b"/>
            <a:pathLst>
              <a:path w="2993936" h="1998919">
                <a:moveTo>
                  <a:pt x="0" y="0"/>
                </a:moveTo>
                <a:lnTo>
                  <a:pt x="2993936" y="0"/>
                </a:lnTo>
                <a:lnTo>
                  <a:pt x="2993936" y="1998919"/>
                </a:lnTo>
                <a:lnTo>
                  <a:pt x="0" y="1998919"/>
                </a:lnTo>
                <a:close/>
              </a:path>
            </a:pathLst>
          </a:custGeom>
          <a:solidFill>
            <a:schemeClr val="bg1">
              <a:lumMod val="85000"/>
            </a:schemeClr>
          </a:solidFill>
        </p:spPr>
        <p:txBody>
          <a:bodyPr wrap="square">
            <a:noAutofit/>
          </a:bodyPr>
          <a:lstStyle/>
          <a:p>
            <a:r>
              <a:rPr lang="en-US" dirty="0"/>
              <a:t> </a:t>
            </a:r>
          </a:p>
        </p:txBody>
      </p:sp>
      <p:sp>
        <p:nvSpPr>
          <p:cNvPr id="12" name="Picture Placeholder 11">
            <a:extLst>
              <a:ext uri="{FF2B5EF4-FFF2-40B4-BE49-F238E27FC236}">
                <a16:creationId xmlns:a16="http://schemas.microsoft.com/office/drawing/2014/main" id="{885A3C93-5FD1-044C-A6E4-EDAC26890704}"/>
              </a:ext>
            </a:extLst>
          </p:cNvPr>
          <p:cNvSpPr>
            <a:spLocks noGrp="1"/>
          </p:cNvSpPr>
          <p:nvPr>
            <p:ph type="pic" sz="quarter" idx="13" hasCustomPrompt="1"/>
          </p:nvPr>
        </p:nvSpPr>
        <p:spPr>
          <a:xfrm>
            <a:off x="6599244" y="4786891"/>
            <a:ext cx="2993936" cy="1998919"/>
          </a:xfrm>
          <a:custGeom>
            <a:avLst/>
            <a:gdLst>
              <a:gd name="connsiteX0" fmla="*/ 0 w 2993936"/>
              <a:gd name="connsiteY0" fmla="*/ 0 h 1998919"/>
              <a:gd name="connsiteX1" fmla="*/ 2993936 w 2993936"/>
              <a:gd name="connsiteY1" fmla="*/ 0 h 1998919"/>
              <a:gd name="connsiteX2" fmla="*/ 2993936 w 2993936"/>
              <a:gd name="connsiteY2" fmla="*/ 1998919 h 1998919"/>
              <a:gd name="connsiteX3" fmla="*/ 0 w 2993936"/>
              <a:gd name="connsiteY3" fmla="*/ 1998919 h 1998919"/>
            </a:gdLst>
            <a:ahLst/>
            <a:cxnLst>
              <a:cxn ang="0">
                <a:pos x="connsiteX0" y="connsiteY0"/>
              </a:cxn>
              <a:cxn ang="0">
                <a:pos x="connsiteX1" y="connsiteY1"/>
              </a:cxn>
              <a:cxn ang="0">
                <a:pos x="connsiteX2" y="connsiteY2"/>
              </a:cxn>
              <a:cxn ang="0">
                <a:pos x="connsiteX3" y="connsiteY3"/>
              </a:cxn>
            </a:cxnLst>
            <a:rect l="l" t="t" r="r" b="b"/>
            <a:pathLst>
              <a:path w="2993936" h="1998919">
                <a:moveTo>
                  <a:pt x="0" y="0"/>
                </a:moveTo>
                <a:lnTo>
                  <a:pt x="2993936" y="0"/>
                </a:lnTo>
                <a:lnTo>
                  <a:pt x="2993936" y="1998919"/>
                </a:lnTo>
                <a:lnTo>
                  <a:pt x="0" y="1998919"/>
                </a:lnTo>
                <a:close/>
              </a:path>
            </a:pathLst>
          </a:custGeom>
          <a:solidFill>
            <a:schemeClr val="bg1">
              <a:lumMod val="85000"/>
            </a:schemeClr>
          </a:solidFill>
        </p:spPr>
        <p:txBody>
          <a:bodyPr wrap="square">
            <a:noAutofit/>
          </a:bodyPr>
          <a:lstStyle/>
          <a:p>
            <a:r>
              <a:rPr lang="en-US" dirty="0"/>
              <a:t> </a:t>
            </a:r>
          </a:p>
        </p:txBody>
      </p:sp>
      <p:sp>
        <p:nvSpPr>
          <p:cNvPr id="6"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11424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ic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42300-1B21-D54A-A233-849DAF17E2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2233"/>
          <a:stretch/>
        </p:blipFill>
        <p:spPr>
          <a:xfrm>
            <a:off x="3626840" y="1869199"/>
            <a:ext cx="6431566" cy="4821161"/>
          </a:xfrm>
          <a:prstGeom prst="rect">
            <a:avLst/>
          </a:prstGeom>
        </p:spPr>
      </p:pic>
      <p:sp>
        <p:nvSpPr>
          <p:cNvPr id="4" name="Picture Placeholder 3">
            <a:extLst>
              <a:ext uri="{FF2B5EF4-FFF2-40B4-BE49-F238E27FC236}">
                <a16:creationId xmlns:a16="http://schemas.microsoft.com/office/drawing/2014/main" id="{CDCC17C2-15D0-8446-BF17-54A7510D1A73}"/>
              </a:ext>
            </a:extLst>
          </p:cNvPr>
          <p:cNvSpPr>
            <a:spLocks noGrp="1"/>
          </p:cNvSpPr>
          <p:nvPr>
            <p:ph type="pic" sz="quarter" idx="10" hasCustomPrompt="1"/>
          </p:nvPr>
        </p:nvSpPr>
        <p:spPr>
          <a:xfrm>
            <a:off x="4491043" y="2211259"/>
            <a:ext cx="5567357" cy="3641839"/>
          </a:xfrm>
          <a:prstGeom prst="rect">
            <a:avLst/>
          </a:prstGeom>
        </p:spPr>
        <p:txBody>
          <a:bodyPr/>
          <a:lstStyle/>
          <a:p>
            <a:r>
              <a:rPr lang="en-US" dirty="0"/>
              <a:t> </a:t>
            </a:r>
          </a:p>
        </p:txBody>
      </p:sp>
      <p:sp>
        <p:nvSpPr>
          <p:cNvPr id="5"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364299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911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253621-22DB-5C4A-AACE-2EEE67642A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chemeClr val="tx1"/>
                </a:solidFill>
                <a:latin typeface="Taub Sans"/>
                <a:cs typeface="Helvetica"/>
              </a:rPr>
              <a:pPr/>
              <a:t>‹#›</a:t>
            </a:fld>
            <a:endParaRPr lang="en-US" sz="1000" dirty="0">
              <a:solidFill>
                <a:schemeClr val="tx1"/>
              </a:solidFill>
              <a:latin typeface="Taub Sans"/>
              <a:cs typeface="Helvetica"/>
            </a:endParaRPr>
          </a:p>
        </p:txBody>
      </p:sp>
    </p:spTree>
    <p:extLst>
      <p:ext uri="{BB962C8B-B14F-4D97-AF65-F5344CB8AC3E}">
        <p14:creationId xmlns:p14="http://schemas.microsoft.com/office/powerpoint/2010/main" val="4763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footer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B42C7A-6962-4B5C-AFB8-CFE0985D1930}"/>
              </a:ext>
            </a:extLst>
          </p:cNvPr>
          <p:cNvSpPr>
            <a:spLocks noGrp="1"/>
          </p:cNvSpPr>
          <p:nvPr>
            <p:ph type="ftr" sz="quarter" idx="10"/>
          </p:nvPr>
        </p:nvSpPr>
        <p:spPr/>
        <p:txBody>
          <a:bodyPr/>
          <a:lstStyle/>
          <a:p>
            <a:r>
              <a:rPr lang="en-US">
                <a:solidFill>
                  <a:srgbClr val="222222"/>
                </a:solidFill>
              </a:rPr>
              <a:t>Business Case</a:t>
            </a:r>
            <a:endParaRPr lang="en-US" dirty="0">
              <a:solidFill>
                <a:srgbClr val="222222"/>
              </a:solidFill>
            </a:endParaRPr>
          </a:p>
        </p:txBody>
      </p:sp>
      <p:sp>
        <p:nvSpPr>
          <p:cNvPr id="3" name="Slide Number Placeholder 2">
            <a:extLst>
              <a:ext uri="{FF2B5EF4-FFF2-40B4-BE49-F238E27FC236}">
                <a16:creationId xmlns:a16="http://schemas.microsoft.com/office/drawing/2014/main" id="{8BEAC7C5-3320-4452-BB58-98FB299DDBF0}"/>
              </a:ext>
            </a:extLst>
          </p:cNvPr>
          <p:cNvSpPr>
            <a:spLocks noGrp="1"/>
          </p:cNvSpPr>
          <p:nvPr>
            <p:ph type="sldNum" sz="quarter" idx="11"/>
          </p:nvPr>
        </p:nvSpPr>
        <p:spPr/>
        <p:txBody>
          <a:bodyPr/>
          <a:lstStyle/>
          <a:p>
            <a:fld id="{0C691DA3-4ABE-49F3-91E6-D9975CC9DD5F}" type="slidenum">
              <a:rPr lang="en-US" smtClean="0">
                <a:solidFill>
                  <a:srgbClr val="222222"/>
                </a:solidFill>
              </a:rPr>
              <a:pPr/>
              <a:t>‹#›</a:t>
            </a:fld>
            <a:endParaRPr lang="en-US">
              <a:solidFill>
                <a:srgbClr val="222222"/>
              </a:solidFill>
            </a:endParaRPr>
          </a:p>
        </p:txBody>
      </p:sp>
    </p:spTree>
    <p:extLst>
      <p:ext uri="{BB962C8B-B14F-4D97-AF65-F5344CB8AC3E}">
        <p14:creationId xmlns:p14="http://schemas.microsoft.com/office/powerpoint/2010/main" val="515769583"/>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1"/>
        </a:solidFill>
        <a:effectLst/>
      </p:bgPr>
    </p:bg>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F919123F-84CB-47EC-8BB0-4F4F5B8592BF}"/>
              </a:ext>
            </a:extLst>
          </p:cNvPr>
          <p:cNvSpPr>
            <a:spLocks noGrp="1"/>
          </p:cNvSpPr>
          <p:nvPr>
            <p:ph type="body" sz="quarter" idx="16" hasCustomPrompt="1"/>
          </p:nvPr>
        </p:nvSpPr>
        <p:spPr>
          <a:xfrm>
            <a:off x="1" y="3"/>
            <a:ext cx="10058400" cy="7772400"/>
          </a:xfrm>
          <a:solidFill>
            <a:schemeClr val="tx1">
              <a:lumMod val="50000"/>
              <a:alpha val="60000"/>
            </a:schemeClr>
          </a:solidFill>
        </p:spPr>
        <p:txBody>
          <a:bodyPr>
            <a:noAutofit/>
          </a:bodyPr>
          <a:lstStyle>
            <a:lvl1pPr>
              <a:defRPr/>
            </a:lvl1pPr>
          </a:lstStyle>
          <a:p>
            <a:pPr lvl="0"/>
            <a:r>
              <a:rPr lang="en-US"/>
              <a:t> </a:t>
            </a:r>
          </a:p>
        </p:txBody>
      </p:sp>
      <p:sp>
        <p:nvSpPr>
          <p:cNvPr id="3" name="Slide Number Placeholder 2">
            <a:extLst>
              <a:ext uri="{FF2B5EF4-FFF2-40B4-BE49-F238E27FC236}">
                <a16:creationId xmlns:a16="http://schemas.microsoft.com/office/drawing/2014/main" id="{F74E127F-7318-4BE8-8E2C-132BA987EB25}"/>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solidFill>
                  <a:srgbClr val="FFFFFF"/>
                </a:solidFill>
              </a:rPr>
              <a:pPr/>
              <a:t>‹#›</a:t>
            </a:fld>
            <a:endParaRPr lang="en-US">
              <a:solidFill>
                <a:srgbClr val="FFFFFF"/>
              </a:solidFill>
            </a:endParaRPr>
          </a:p>
        </p:txBody>
      </p:sp>
      <p:sp>
        <p:nvSpPr>
          <p:cNvPr id="21" name="Freeform 5">
            <a:extLst>
              <a:ext uri="{FF2B5EF4-FFF2-40B4-BE49-F238E27FC236}">
                <a16:creationId xmlns:a16="http://schemas.microsoft.com/office/drawing/2014/main" id="{2E7A5C18-BF8A-4056-9F3B-83CDD2AF5968}"/>
              </a:ext>
            </a:extLst>
          </p:cNvPr>
          <p:cNvSpPr>
            <a:spLocks noEditPoints="1"/>
          </p:cNvSpPr>
          <p:nvPr userDrawn="1"/>
        </p:nvSpPr>
        <p:spPr bwMode="auto">
          <a:xfrm>
            <a:off x="9261527" y="7383813"/>
            <a:ext cx="507576" cy="237492"/>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34053" tIns="67028" rIns="134053" bIns="67028" numCol="1" anchor="t" anchorCtr="0" compatLnSpc="1">
            <a:prstTxWarp prst="textNoShape">
              <a:avLst/>
            </a:prstTxWarp>
          </a:bodyPr>
          <a:lstStyle/>
          <a:p>
            <a:endParaRPr lang="en-US" sz="2638" dirty="0">
              <a:solidFill>
                <a:srgbClr val="222222"/>
              </a:solidFill>
            </a:endParaRPr>
          </a:p>
        </p:txBody>
      </p:sp>
      <p:sp>
        <p:nvSpPr>
          <p:cNvPr id="24" name="Text Placeholder 28">
            <a:extLst>
              <a:ext uri="{FF2B5EF4-FFF2-40B4-BE49-F238E27FC236}">
                <a16:creationId xmlns:a16="http://schemas.microsoft.com/office/drawing/2014/main" id="{22B5BA3A-D915-416F-84C8-F564F316C5A8}"/>
              </a:ext>
            </a:extLst>
          </p:cNvPr>
          <p:cNvSpPr>
            <a:spLocks noGrp="1"/>
          </p:cNvSpPr>
          <p:nvPr>
            <p:ph type="body" sz="quarter" idx="12" hasCustomPrompt="1"/>
          </p:nvPr>
        </p:nvSpPr>
        <p:spPr>
          <a:xfrm>
            <a:off x="1027705" y="1293550"/>
            <a:ext cx="5242031" cy="5185306"/>
          </a:xfrm>
        </p:spPr>
        <p:txBody>
          <a:bodyPr wrap="square" anchor="ctr">
            <a:spAutoFit/>
          </a:bodyPr>
          <a:lstStyle>
            <a:lvl1pPr>
              <a:lnSpc>
                <a:spcPct val="100000"/>
              </a:lnSpc>
              <a:spcAft>
                <a:spcPts val="5279"/>
              </a:spcAft>
              <a:defRPr sz="3520">
                <a:solidFill>
                  <a:schemeClr val="bg1"/>
                </a:solidFill>
              </a:defRPr>
            </a:lvl1pPr>
            <a:lvl2pPr marL="0" indent="0">
              <a:lnSpc>
                <a:spcPct val="100000"/>
              </a:lnSpc>
              <a:buFont typeface="Arial" panose="020B0604020202020204" pitchFamily="34" charset="0"/>
              <a:buNone/>
              <a:defRPr sz="1465" b="1">
                <a:solidFill>
                  <a:schemeClr val="bg1"/>
                </a:solidFill>
              </a:defRPr>
            </a:lvl2pPr>
            <a:lvl3pPr marL="0" indent="0">
              <a:buNone/>
              <a:defRPr sz="1465" b="0">
                <a:solidFill>
                  <a:schemeClr val="bg1"/>
                </a:solidFill>
              </a:defRPr>
            </a:lvl3pPr>
          </a:lstStyle>
          <a:p>
            <a:pPr lvl="0"/>
            <a:r>
              <a:rPr lang="en-US"/>
              <a:t>Lorem ipsum dolor sit amet, consectetuer adipiscing elit. Maecenas porttitor congue massa. Fusce posuere, magna sed pulvinar ultricies, purus lectus malesuada libero, sit amet commodo.</a:t>
            </a:r>
          </a:p>
          <a:p>
            <a:pPr lvl="1"/>
            <a:r>
              <a:rPr lang="en-US"/>
              <a:t>Name</a:t>
            </a:r>
          </a:p>
          <a:p>
            <a:pPr lvl="2"/>
            <a:r>
              <a:rPr lang="en-US"/>
              <a:t>Title, Company</a:t>
            </a:r>
            <a:endParaRPr lang="en-US" dirty="0"/>
          </a:p>
        </p:txBody>
      </p:sp>
      <p:sp>
        <p:nvSpPr>
          <p:cNvPr id="23" name="Picture Placeholder 2">
            <a:extLst>
              <a:ext uri="{FF2B5EF4-FFF2-40B4-BE49-F238E27FC236}">
                <a16:creationId xmlns:a16="http://schemas.microsoft.com/office/drawing/2014/main" id="{BAD03352-3939-4DF1-88C2-1023774464EA}"/>
              </a:ext>
            </a:extLst>
          </p:cNvPr>
          <p:cNvSpPr>
            <a:spLocks noGrp="1"/>
          </p:cNvSpPr>
          <p:nvPr>
            <p:ph type="pic" sz="quarter" idx="15" hasCustomPrompt="1"/>
          </p:nvPr>
        </p:nvSpPr>
        <p:spPr>
          <a:xfrm>
            <a:off x="1" y="3"/>
            <a:ext cx="10058400" cy="7772400"/>
          </a:xfrm>
        </p:spPr>
        <p:txBody>
          <a:bodyPr rIns="822960" anchor="ctr">
            <a:noAutofit/>
          </a:bodyPr>
          <a:lstStyle>
            <a:lvl1pPr algn="r">
              <a:defRPr>
                <a:solidFill>
                  <a:schemeClr val="tx1">
                    <a:lumMod val="50000"/>
                    <a:lumOff val="50000"/>
                  </a:schemeClr>
                </a:solidFill>
              </a:defRPr>
            </a:lvl1pPr>
          </a:lstStyle>
          <a:p>
            <a:r>
              <a:rPr lang="en-US" dirty="0"/>
              <a:t>Click icon to insert picture</a:t>
            </a:r>
            <a:br>
              <a:rPr lang="en-US" dirty="0"/>
            </a:br>
            <a:r>
              <a:rPr lang="en-US" dirty="0"/>
              <a:t>Then right click &gt; Send to back</a:t>
            </a:r>
          </a:p>
        </p:txBody>
      </p:sp>
    </p:spTree>
    <p:extLst>
      <p:ext uri="{BB962C8B-B14F-4D97-AF65-F5344CB8AC3E}">
        <p14:creationId xmlns:p14="http://schemas.microsoft.com/office/powerpoint/2010/main" val="14584376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hape placeholders">
    <p:spTree>
      <p:nvGrpSpPr>
        <p:cNvPr id="1" name=""/>
        <p:cNvGrpSpPr/>
        <p:nvPr/>
      </p:nvGrpSpPr>
      <p:grpSpPr>
        <a:xfrm>
          <a:off x="0" y="0"/>
          <a:ext cx="0" cy="0"/>
          <a:chOff x="0" y="0"/>
          <a:chExt cx="0" cy="0"/>
        </a:xfrm>
      </p:grpSpPr>
      <p:sp>
        <p:nvSpPr>
          <p:cNvPr id="15" name="Picture Placeholder 12">
            <a:extLst>
              <a:ext uri="{FF2B5EF4-FFF2-40B4-BE49-F238E27FC236}">
                <a16:creationId xmlns:a16="http://schemas.microsoft.com/office/drawing/2014/main" id="{8B55423E-261C-4741-A8AD-0AA1B5FD7D9D}"/>
              </a:ext>
            </a:extLst>
          </p:cNvPr>
          <p:cNvSpPr>
            <a:spLocks noGrp="1"/>
          </p:cNvSpPr>
          <p:nvPr>
            <p:ph type="pic" sz="quarter" idx="10" hasCustomPrompt="1"/>
          </p:nvPr>
        </p:nvSpPr>
        <p:spPr>
          <a:xfrm>
            <a:off x="971035" y="2648793"/>
            <a:ext cx="1814136" cy="1953598"/>
          </a:xfrm>
          <a:custGeom>
            <a:avLst/>
            <a:gdLst>
              <a:gd name="connsiteX0" fmla="*/ 877620 w 1481024"/>
              <a:gd name="connsiteY0" fmla="*/ 79 h 1547969"/>
              <a:gd name="connsiteX1" fmla="*/ 1212432 w 1481024"/>
              <a:gd name="connsiteY1" fmla="*/ 141984 h 1547969"/>
              <a:gd name="connsiteX2" fmla="*/ 1410487 w 1481024"/>
              <a:gd name="connsiteY2" fmla="*/ 465529 h 1547969"/>
              <a:gd name="connsiteX3" fmla="*/ 1477911 w 1481024"/>
              <a:gd name="connsiteY3" fmla="*/ 919755 h 1547969"/>
              <a:gd name="connsiteX4" fmla="*/ 1473170 w 1481024"/>
              <a:gd name="connsiteY4" fmla="*/ 1035683 h 1547969"/>
              <a:gd name="connsiteX5" fmla="*/ 1096548 w 1481024"/>
              <a:gd name="connsiteY5" fmla="*/ 1465144 h 1547969"/>
              <a:gd name="connsiteX6" fmla="*/ 579812 w 1481024"/>
              <a:gd name="connsiteY6" fmla="*/ 1547347 h 1547969"/>
              <a:gd name="connsiteX7" fmla="*/ 96787 w 1481024"/>
              <a:gd name="connsiteY7" fmla="*/ 1248042 h 1547969"/>
              <a:gd name="connsiteX8" fmla="*/ 393 w 1481024"/>
              <a:gd name="connsiteY8" fmla="*/ 822797 h 1547969"/>
              <a:gd name="connsiteX9" fmla="*/ 261131 w 1481024"/>
              <a:gd name="connsiteY9" fmla="*/ 257912 h 1547969"/>
              <a:gd name="connsiteX10" fmla="*/ 748897 w 1481024"/>
              <a:gd name="connsiteY10" fmla="*/ 16571 h 1547969"/>
              <a:gd name="connsiteX11" fmla="*/ 877620 w 1481024"/>
              <a:gd name="connsiteY11" fmla="*/ 79 h 15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24" h="1547969">
                <a:moveTo>
                  <a:pt x="877620" y="79"/>
                </a:moveTo>
                <a:cubicBezTo>
                  <a:pt x="1001372" y="2475"/>
                  <a:pt x="1110901" y="58595"/>
                  <a:pt x="1212432" y="141984"/>
                </a:cubicBezTo>
                <a:cubicBezTo>
                  <a:pt x="1313567" y="228930"/>
                  <a:pt x="1381517" y="334846"/>
                  <a:pt x="1410487" y="465529"/>
                </a:cubicBezTo>
                <a:cubicBezTo>
                  <a:pt x="1439458" y="615181"/>
                  <a:pt x="1473170" y="764833"/>
                  <a:pt x="1477911" y="919755"/>
                </a:cubicBezTo>
                <a:cubicBezTo>
                  <a:pt x="1482651" y="958222"/>
                  <a:pt x="1482651" y="996689"/>
                  <a:pt x="1473170" y="1035683"/>
                </a:cubicBezTo>
                <a:cubicBezTo>
                  <a:pt x="1434718" y="1257527"/>
                  <a:pt x="1313567" y="1407180"/>
                  <a:pt x="1096548" y="1465144"/>
                </a:cubicBezTo>
                <a:cubicBezTo>
                  <a:pt x="927463" y="1513623"/>
                  <a:pt x="753637" y="1542605"/>
                  <a:pt x="579812" y="1547347"/>
                </a:cubicBezTo>
                <a:cubicBezTo>
                  <a:pt x="362793" y="1557359"/>
                  <a:pt x="183700" y="1446174"/>
                  <a:pt x="96787" y="1248042"/>
                </a:cubicBezTo>
                <a:cubicBezTo>
                  <a:pt x="34104" y="1112617"/>
                  <a:pt x="-4348" y="972450"/>
                  <a:pt x="393" y="822797"/>
                </a:cubicBezTo>
                <a:cubicBezTo>
                  <a:pt x="5133" y="595684"/>
                  <a:pt x="87305" y="402822"/>
                  <a:pt x="261131" y="257912"/>
                </a:cubicBezTo>
                <a:cubicBezTo>
                  <a:pt x="405986" y="141984"/>
                  <a:pt x="570330" y="59780"/>
                  <a:pt x="748897" y="16571"/>
                </a:cubicBezTo>
                <a:cubicBezTo>
                  <a:pt x="793538" y="4451"/>
                  <a:pt x="836369" y="-720"/>
                  <a:pt x="877620" y="79"/>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16" name="Picture Placeholder 15">
            <a:extLst>
              <a:ext uri="{FF2B5EF4-FFF2-40B4-BE49-F238E27FC236}">
                <a16:creationId xmlns:a16="http://schemas.microsoft.com/office/drawing/2014/main" id="{739E6B46-9382-4B48-9C80-3C64DA0802C0}"/>
              </a:ext>
            </a:extLst>
          </p:cNvPr>
          <p:cNvSpPr>
            <a:spLocks noGrp="1"/>
          </p:cNvSpPr>
          <p:nvPr>
            <p:ph type="pic" sz="quarter" idx="11" hasCustomPrompt="1"/>
          </p:nvPr>
        </p:nvSpPr>
        <p:spPr>
          <a:xfrm>
            <a:off x="3249649" y="2561399"/>
            <a:ext cx="1760981" cy="2007175"/>
          </a:xfrm>
          <a:custGeom>
            <a:avLst/>
            <a:gdLst>
              <a:gd name="connsiteX0" fmla="*/ 721273 w 1437629"/>
              <a:gd name="connsiteY0" fmla="*/ 5 h 1590425"/>
              <a:gd name="connsiteX1" fmla="*/ 1413365 w 1437629"/>
              <a:gd name="connsiteY1" fmla="*/ 532277 h 1590425"/>
              <a:gd name="connsiteX2" fmla="*/ 1432882 w 1437629"/>
              <a:gd name="connsiteY2" fmla="*/ 634056 h 1590425"/>
              <a:gd name="connsiteX3" fmla="*/ 1437629 w 1437629"/>
              <a:gd name="connsiteY3" fmla="*/ 730560 h 1590425"/>
              <a:gd name="connsiteX4" fmla="*/ 1302070 w 1437629"/>
              <a:gd name="connsiteY4" fmla="*/ 1117106 h 1590425"/>
              <a:gd name="connsiteX5" fmla="*/ 1191301 w 1437629"/>
              <a:gd name="connsiteY5" fmla="*/ 1243142 h 1590425"/>
              <a:gd name="connsiteX6" fmla="*/ 281947 w 1437629"/>
              <a:gd name="connsiteY6" fmla="*/ 1508925 h 1590425"/>
              <a:gd name="connsiteX7" fmla="*/ 1862 w 1437629"/>
              <a:gd name="connsiteY7" fmla="*/ 779076 h 1590425"/>
              <a:gd name="connsiteX8" fmla="*/ 11356 w 1437629"/>
              <a:gd name="connsiteY8" fmla="*/ 609798 h 1590425"/>
              <a:gd name="connsiteX9" fmla="*/ 577329 w 1437629"/>
              <a:gd name="connsiteY9" fmla="*/ 15477 h 1590425"/>
              <a:gd name="connsiteX10" fmla="*/ 721273 w 1437629"/>
              <a:gd name="connsiteY10" fmla="*/ 5 h 159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629" h="1590425">
                <a:moveTo>
                  <a:pt x="721273" y="5"/>
                </a:moveTo>
                <a:cubicBezTo>
                  <a:pt x="1049734" y="-1365"/>
                  <a:pt x="1320597" y="232349"/>
                  <a:pt x="1413365" y="532277"/>
                </a:cubicBezTo>
                <a:cubicBezTo>
                  <a:pt x="1423387" y="566028"/>
                  <a:pt x="1428134" y="600306"/>
                  <a:pt x="1432882" y="634056"/>
                </a:cubicBezTo>
                <a:cubicBezTo>
                  <a:pt x="1437629" y="667806"/>
                  <a:pt x="1437629" y="701556"/>
                  <a:pt x="1437629" y="730560"/>
                </a:cubicBezTo>
                <a:cubicBezTo>
                  <a:pt x="1437629" y="866089"/>
                  <a:pt x="1389629" y="1001090"/>
                  <a:pt x="1302070" y="1117106"/>
                </a:cubicBezTo>
                <a:cubicBezTo>
                  <a:pt x="1273586" y="1160876"/>
                  <a:pt x="1234554" y="1204118"/>
                  <a:pt x="1191301" y="1243142"/>
                </a:cubicBezTo>
                <a:cubicBezTo>
                  <a:pt x="944447" y="1421913"/>
                  <a:pt x="601065" y="1740958"/>
                  <a:pt x="281947" y="1508925"/>
                </a:cubicBezTo>
                <a:cubicBezTo>
                  <a:pt x="49861" y="1330154"/>
                  <a:pt x="35620" y="1030094"/>
                  <a:pt x="1862" y="779076"/>
                </a:cubicBezTo>
                <a:cubicBezTo>
                  <a:pt x="-2885" y="725814"/>
                  <a:pt x="1862" y="667806"/>
                  <a:pt x="11356" y="609798"/>
                </a:cubicBezTo>
                <a:cubicBezTo>
                  <a:pt x="49861" y="333995"/>
                  <a:pt x="262958" y="73485"/>
                  <a:pt x="577329" y="15477"/>
                </a:cubicBezTo>
                <a:cubicBezTo>
                  <a:pt x="626252" y="5194"/>
                  <a:pt x="674350" y="201"/>
                  <a:pt x="721273" y="5"/>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19" name="Picture Placeholder 18">
            <a:extLst>
              <a:ext uri="{FF2B5EF4-FFF2-40B4-BE49-F238E27FC236}">
                <a16:creationId xmlns:a16="http://schemas.microsoft.com/office/drawing/2014/main" id="{C2EB78AD-CBFA-41F7-A9AB-F36C9251F344}"/>
              </a:ext>
            </a:extLst>
          </p:cNvPr>
          <p:cNvSpPr>
            <a:spLocks noGrp="1"/>
          </p:cNvSpPr>
          <p:nvPr>
            <p:ph type="pic" sz="quarter" idx="12" hasCustomPrompt="1"/>
          </p:nvPr>
        </p:nvSpPr>
        <p:spPr>
          <a:xfrm>
            <a:off x="5581301" y="2643257"/>
            <a:ext cx="1646224" cy="1949464"/>
          </a:xfrm>
          <a:custGeom>
            <a:avLst/>
            <a:gdLst>
              <a:gd name="connsiteX0" fmla="*/ 608399 w 1343944"/>
              <a:gd name="connsiteY0" fmla="*/ 135 h 1544696"/>
              <a:gd name="connsiteX1" fmla="*/ 705129 w 1343944"/>
              <a:gd name="connsiteY1" fmla="*/ 4424 h 1544696"/>
              <a:gd name="connsiteX2" fmla="*/ 816326 w 1343944"/>
              <a:gd name="connsiteY2" fmla="*/ 4424 h 1544696"/>
              <a:gd name="connsiteX3" fmla="*/ 932267 w 1343944"/>
              <a:gd name="connsiteY3" fmla="*/ 9165 h 1544696"/>
              <a:gd name="connsiteX4" fmla="*/ 1033978 w 1343944"/>
              <a:gd name="connsiteY4" fmla="*/ 28655 h 1544696"/>
              <a:gd name="connsiteX5" fmla="*/ 1115663 w 1343944"/>
              <a:gd name="connsiteY5" fmla="*/ 77118 h 1544696"/>
              <a:gd name="connsiteX6" fmla="*/ 1139905 w 1343944"/>
              <a:gd name="connsiteY6" fmla="*/ 100822 h 1544696"/>
              <a:gd name="connsiteX7" fmla="*/ 1304330 w 1343944"/>
              <a:gd name="connsiteY7" fmla="*/ 400554 h 1544696"/>
              <a:gd name="connsiteX8" fmla="*/ 1342801 w 1343944"/>
              <a:gd name="connsiteY8" fmla="*/ 767185 h 1544696"/>
              <a:gd name="connsiteX9" fmla="*/ 1280088 w 1343944"/>
              <a:gd name="connsiteY9" fmla="*/ 1119594 h 1544696"/>
              <a:gd name="connsiteX10" fmla="*/ 1139905 w 1343944"/>
              <a:gd name="connsiteY10" fmla="*/ 1370863 h 1544696"/>
              <a:gd name="connsiteX11" fmla="*/ 1023965 w 1343944"/>
              <a:gd name="connsiteY11" fmla="*/ 1457780 h 1544696"/>
              <a:gd name="connsiteX12" fmla="*/ 869553 w 1343944"/>
              <a:gd name="connsiteY12" fmla="*/ 1506242 h 1544696"/>
              <a:gd name="connsiteX13" fmla="*/ 787341 w 1343944"/>
              <a:gd name="connsiteY13" fmla="*/ 1525206 h 1544696"/>
              <a:gd name="connsiteX14" fmla="*/ 613430 w 1343944"/>
              <a:gd name="connsiteY14" fmla="*/ 1544696 h 1544696"/>
              <a:gd name="connsiteX15" fmla="*/ 410534 w 1343944"/>
              <a:gd name="connsiteY15" fmla="*/ 1525206 h 1544696"/>
              <a:gd name="connsiteX16" fmla="*/ 241367 w 1343944"/>
              <a:gd name="connsiteY16" fmla="*/ 1438816 h 1544696"/>
              <a:gd name="connsiteX17" fmla="*/ 43214 w 1343944"/>
              <a:gd name="connsiteY17" fmla="*/ 1047427 h 1544696"/>
              <a:gd name="connsiteX18" fmla="*/ 9486 w 1343944"/>
              <a:gd name="connsiteY18" fmla="*/ 820389 h 1544696"/>
              <a:gd name="connsiteX19" fmla="*/ 0 w 1343944"/>
              <a:gd name="connsiteY19" fmla="*/ 574388 h 1544696"/>
              <a:gd name="connsiteX20" fmla="*/ 38471 w 1343944"/>
              <a:gd name="connsiteY20" fmla="*/ 342609 h 1544696"/>
              <a:gd name="connsiteX21" fmla="*/ 154411 w 1343944"/>
              <a:gd name="connsiteY21" fmla="*/ 154026 h 1544696"/>
              <a:gd name="connsiteX22" fmla="*/ 372063 w 1343944"/>
              <a:gd name="connsiteY22" fmla="*/ 28655 h 1544696"/>
              <a:gd name="connsiteX23" fmla="*/ 608399 w 1343944"/>
              <a:gd name="connsiteY23" fmla="*/ 135 h 154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944" h="1544696">
                <a:moveTo>
                  <a:pt x="608399" y="135"/>
                </a:moveTo>
                <a:cubicBezTo>
                  <a:pt x="639155" y="572"/>
                  <a:pt x="671401" y="2053"/>
                  <a:pt x="705129" y="4424"/>
                </a:cubicBezTo>
                <a:cubicBezTo>
                  <a:pt x="738857" y="9165"/>
                  <a:pt x="777855" y="9165"/>
                  <a:pt x="816326" y="4424"/>
                </a:cubicBezTo>
                <a:cubicBezTo>
                  <a:pt x="860067" y="4424"/>
                  <a:pt x="893796" y="4424"/>
                  <a:pt x="932267" y="9165"/>
                </a:cubicBezTo>
                <a:cubicBezTo>
                  <a:pt x="965995" y="9165"/>
                  <a:pt x="999723" y="19173"/>
                  <a:pt x="1033978" y="28655"/>
                </a:cubicBezTo>
                <a:cubicBezTo>
                  <a:pt x="1062436" y="33396"/>
                  <a:pt x="1091948" y="52886"/>
                  <a:pt x="1115663" y="77118"/>
                </a:cubicBezTo>
                <a:lnTo>
                  <a:pt x="1139905" y="100822"/>
                </a:lnTo>
                <a:cubicBezTo>
                  <a:pt x="1217375" y="178257"/>
                  <a:pt x="1275345" y="279924"/>
                  <a:pt x="1304330" y="400554"/>
                </a:cubicBezTo>
                <a:cubicBezTo>
                  <a:pt x="1338058" y="521184"/>
                  <a:pt x="1347544" y="641814"/>
                  <a:pt x="1342801" y="767185"/>
                </a:cubicBezTo>
                <a:cubicBezTo>
                  <a:pt x="1338058" y="893083"/>
                  <a:pt x="1313816" y="1013713"/>
                  <a:pt x="1280088" y="1119594"/>
                </a:cubicBezTo>
                <a:cubicBezTo>
                  <a:pt x="1246360" y="1230742"/>
                  <a:pt x="1197876" y="1312918"/>
                  <a:pt x="1139905" y="1370863"/>
                </a:cubicBezTo>
                <a:cubicBezTo>
                  <a:pt x="1106177" y="1404576"/>
                  <a:pt x="1067706" y="1433548"/>
                  <a:pt x="1023965" y="1457780"/>
                </a:cubicBezTo>
                <a:cubicBezTo>
                  <a:pt x="980751" y="1482011"/>
                  <a:pt x="932267" y="1496760"/>
                  <a:pt x="869553" y="1506242"/>
                </a:cubicBezTo>
                <a:cubicBezTo>
                  <a:pt x="864810" y="1510983"/>
                  <a:pt x="840568" y="1515724"/>
                  <a:pt x="787341" y="1525206"/>
                </a:cubicBezTo>
                <a:cubicBezTo>
                  <a:pt x="738857" y="1535215"/>
                  <a:pt x="680887" y="1539955"/>
                  <a:pt x="613430" y="1544696"/>
                </a:cubicBezTo>
                <a:cubicBezTo>
                  <a:pt x="545974" y="1544696"/>
                  <a:pt x="482734" y="1539955"/>
                  <a:pt x="410534" y="1525206"/>
                </a:cubicBezTo>
                <a:cubicBezTo>
                  <a:pt x="343078" y="1510983"/>
                  <a:pt x="289851" y="1482011"/>
                  <a:pt x="241367" y="1438816"/>
                </a:cubicBezTo>
                <a:cubicBezTo>
                  <a:pt x="159154" y="1356640"/>
                  <a:pt x="96441" y="1226001"/>
                  <a:pt x="43214" y="1047427"/>
                </a:cubicBezTo>
                <a:cubicBezTo>
                  <a:pt x="33728" y="975259"/>
                  <a:pt x="18972" y="902565"/>
                  <a:pt x="9486" y="820389"/>
                </a:cubicBezTo>
                <a:cubicBezTo>
                  <a:pt x="4743" y="738213"/>
                  <a:pt x="0" y="656564"/>
                  <a:pt x="0" y="574388"/>
                </a:cubicBezTo>
                <a:cubicBezTo>
                  <a:pt x="4743" y="492212"/>
                  <a:pt x="14229" y="414777"/>
                  <a:pt x="38471" y="342609"/>
                </a:cubicBezTo>
                <a:cubicBezTo>
                  <a:pt x="62713" y="269915"/>
                  <a:pt x="101184" y="207230"/>
                  <a:pt x="154411" y="154026"/>
                </a:cubicBezTo>
                <a:cubicBezTo>
                  <a:pt x="212382" y="96082"/>
                  <a:pt x="280365" y="57627"/>
                  <a:pt x="372063" y="28655"/>
                </a:cubicBezTo>
                <a:cubicBezTo>
                  <a:pt x="437280" y="6926"/>
                  <a:pt x="516133" y="-1173"/>
                  <a:pt x="608399" y="135"/>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20" name="Picture Placeholder 21">
            <a:extLst>
              <a:ext uri="{FF2B5EF4-FFF2-40B4-BE49-F238E27FC236}">
                <a16:creationId xmlns:a16="http://schemas.microsoft.com/office/drawing/2014/main" id="{F7C1EE8D-527E-4A13-9E38-DA5760DB14B6}"/>
              </a:ext>
            </a:extLst>
          </p:cNvPr>
          <p:cNvSpPr>
            <a:spLocks noGrp="1"/>
          </p:cNvSpPr>
          <p:nvPr>
            <p:ph type="pic" sz="quarter" idx="13" hasCustomPrompt="1"/>
          </p:nvPr>
        </p:nvSpPr>
        <p:spPr>
          <a:xfrm>
            <a:off x="7786577" y="2582363"/>
            <a:ext cx="1264510" cy="2043846"/>
          </a:xfrm>
          <a:custGeom>
            <a:avLst/>
            <a:gdLst>
              <a:gd name="connsiteX0" fmla="*/ 574479 w 1032321"/>
              <a:gd name="connsiteY0" fmla="*/ 0 h 1619482"/>
              <a:gd name="connsiteX1" fmla="*/ 745081 w 1032321"/>
              <a:gd name="connsiteY1" fmla="*/ 19512 h 1619482"/>
              <a:gd name="connsiteX2" fmla="*/ 888411 w 1032321"/>
              <a:gd name="connsiteY2" fmla="*/ 96504 h 1619482"/>
              <a:gd name="connsiteX3" fmla="*/ 994602 w 1032321"/>
              <a:gd name="connsiteY3" fmla="*/ 251544 h 1619482"/>
              <a:gd name="connsiteX4" fmla="*/ 1032321 w 1032321"/>
              <a:gd name="connsiteY4" fmla="*/ 507307 h 1619482"/>
              <a:gd name="connsiteX5" fmla="*/ 1021295 w 1032321"/>
              <a:gd name="connsiteY5" fmla="*/ 667094 h 1619482"/>
              <a:gd name="connsiteX6" fmla="*/ 994602 w 1032321"/>
              <a:gd name="connsiteY6" fmla="*/ 850610 h 1619482"/>
              <a:gd name="connsiteX7" fmla="*/ 952242 w 1032321"/>
              <a:gd name="connsiteY7" fmla="*/ 1019889 h 1619482"/>
              <a:gd name="connsiteX8" fmla="*/ 904659 w 1032321"/>
              <a:gd name="connsiteY8" fmla="*/ 1208679 h 1619482"/>
              <a:gd name="connsiteX9" fmla="*/ 856495 w 1032321"/>
              <a:gd name="connsiteY9" fmla="*/ 1367937 h 1619482"/>
              <a:gd name="connsiteX10" fmla="*/ 824580 w 1032321"/>
              <a:gd name="connsiteY10" fmla="*/ 1430692 h 1619482"/>
              <a:gd name="connsiteX11" fmla="*/ 394011 w 1032321"/>
              <a:gd name="connsiteY11" fmla="*/ 1619482 h 1619482"/>
              <a:gd name="connsiteX12" fmla="*/ 255324 w 1032321"/>
              <a:gd name="connsiteY12" fmla="*/ 1570966 h 1619482"/>
              <a:gd name="connsiteX13" fmla="*/ 127662 w 1032321"/>
              <a:gd name="connsiteY13" fmla="*/ 1430692 h 1619482"/>
              <a:gd name="connsiteX14" fmla="*/ 37138 w 1032321"/>
              <a:gd name="connsiteY14" fmla="*/ 1184421 h 1619482"/>
              <a:gd name="connsiteX15" fmla="*/ 0 w 1032321"/>
              <a:gd name="connsiteY15" fmla="*/ 836372 h 1619482"/>
              <a:gd name="connsiteX16" fmla="*/ 11025 w 1032321"/>
              <a:gd name="connsiteY16" fmla="*/ 667094 h 1619482"/>
              <a:gd name="connsiteX17" fmla="*/ 37138 w 1032321"/>
              <a:gd name="connsiteY17" fmla="*/ 488323 h 1619482"/>
              <a:gd name="connsiteX18" fmla="*/ 95746 w 1032321"/>
              <a:gd name="connsiteY18" fmla="*/ 236779 h 1619482"/>
              <a:gd name="connsiteX19" fmla="*/ 191493 w 1032321"/>
              <a:gd name="connsiteY19" fmla="*/ 91758 h 1619482"/>
              <a:gd name="connsiteX20" fmla="*/ 340625 w 1032321"/>
              <a:gd name="connsiteY20" fmla="*/ 19512 h 1619482"/>
              <a:gd name="connsiteX21" fmla="*/ 574479 w 1032321"/>
              <a:gd name="connsiteY21" fmla="*/ 0 h 161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321" h="1619482">
                <a:moveTo>
                  <a:pt x="574479" y="0"/>
                </a:moveTo>
                <a:cubicBezTo>
                  <a:pt x="633087" y="0"/>
                  <a:pt x="686473" y="4746"/>
                  <a:pt x="745081" y="19512"/>
                </a:cubicBezTo>
                <a:cubicBezTo>
                  <a:pt x="797887" y="33750"/>
                  <a:pt x="846050" y="58008"/>
                  <a:pt x="888411" y="96504"/>
                </a:cubicBezTo>
                <a:cubicBezTo>
                  <a:pt x="930771" y="135528"/>
                  <a:pt x="968490" y="183517"/>
                  <a:pt x="994602" y="251544"/>
                </a:cubicBezTo>
                <a:cubicBezTo>
                  <a:pt x="1021295" y="314298"/>
                  <a:pt x="1032321" y="401311"/>
                  <a:pt x="1032321" y="507307"/>
                </a:cubicBezTo>
                <a:cubicBezTo>
                  <a:pt x="1032321" y="555823"/>
                  <a:pt x="1026518" y="609086"/>
                  <a:pt x="1021295" y="667094"/>
                </a:cubicBezTo>
                <a:cubicBezTo>
                  <a:pt x="1016073" y="720356"/>
                  <a:pt x="1005628" y="783110"/>
                  <a:pt x="994602" y="850610"/>
                </a:cubicBezTo>
                <a:cubicBezTo>
                  <a:pt x="984157" y="899126"/>
                  <a:pt x="973712" y="952388"/>
                  <a:pt x="952242" y="1019889"/>
                </a:cubicBezTo>
                <a:cubicBezTo>
                  <a:pt x="936574" y="1087389"/>
                  <a:pt x="920326" y="1150671"/>
                  <a:pt x="904659" y="1208679"/>
                </a:cubicBezTo>
                <a:cubicBezTo>
                  <a:pt x="888411" y="1271433"/>
                  <a:pt x="872743" y="1324695"/>
                  <a:pt x="856495" y="1367937"/>
                </a:cubicBezTo>
                <a:cubicBezTo>
                  <a:pt x="840828" y="1406434"/>
                  <a:pt x="829803" y="1430692"/>
                  <a:pt x="824580" y="1430692"/>
                </a:cubicBezTo>
                <a:cubicBezTo>
                  <a:pt x="659780" y="1556728"/>
                  <a:pt x="515870" y="1619482"/>
                  <a:pt x="394011" y="1619482"/>
                </a:cubicBezTo>
                <a:cubicBezTo>
                  <a:pt x="345848" y="1619482"/>
                  <a:pt x="298265" y="1599970"/>
                  <a:pt x="255324" y="1570966"/>
                </a:cubicBezTo>
                <a:cubicBezTo>
                  <a:pt x="207741" y="1541962"/>
                  <a:pt x="164800" y="1493446"/>
                  <a:pt x="127662" y="1430692"/>
                </a:cubicBezTo>
                <a:cubicBezTo>
                  <a:pt x="90524" y="1363191"/>
                  <a:pt x="63831" y="1285671"/>
                  <a:pt x="37138" y="1184421"/>
                </a:cubicBezTo>
                <a:cubicBezTo>
                  <a:pt x="11025" y="1082643"/>
                  <a:pt x="0" y="966627"/>
                  <a:pt x="0" y="836372"/>
                </a:cubicBezTo>
                <a:cubicBezTo>
                  <a:pt x="0" y="783110"/>
                  <a:pt x="5223" y="729848"/>
                  <a:pt x="11025" y="667094"/>
                </a:cubicBezTo>
                <a:cubicBezTo>
                  <a:pt x="21470" y="604339"/>
                  <a:pt x="31915" y="546331"/>
                  <a:pt x="37138" y="488323"/>
                </a:cubicBezTo>
                <a:cubicBezTo>
                  <a:pt x="53386" y="386545"/>
                  <a:pt x="74856" y="304806"/>
                  <a:pt x="95746" y="236779"/>
                </a:cubicBezTo>
                <a:cubicBezTo>
                  <a:pt x="122439" y="174024"/>
                  <a:pt x="149132" y="125508"/>
                  <a:pt x="191493" y="91758"/>
                </a:cubicBezTo>
                <a:cubicBezTo>
                  <a:pt x="228631" y="53262"/>
                  <a:pt x="282017" y="29004"/>
                  <a:pt x="340625" y="19512"/>
                </a:cubicBezTo>
                <a:cubicBezTo>
                  <a:pt x="404456" y="4746"/>
                  <a:pt x="478732" y="0"/>
                  <a:pt x="574479" y="0"/>
                </a:cubicBezTo>
                <a:close/>
              </a:path>
            </a:pathLst>
          </a:custGeom>
          <a:solidFill>
            <a:schemeClr val="accent5"/>
          </a:solid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42305155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FEA2D3-27CD-4D3A-81DC-CF5F8BCE3D9C}"/>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9251" t="18330" r="11613" b="1517"/>
          <a:stretch/>
        </p:blipFill>
        <p:spPr>
          <a:xfrm>
            <a:off x="-1" y="0"/>
            <a:ext cx="10056267" cy="7772400"/>
          </a:xfrm>
          <a:prstGeom prst="rect">
            <a:avLst/>
          </a:prstGeom>
        </p:spPr>
      </p:pic>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chemeClr val="bg1"/>
                </a:solidFill>
                <a:latin typeface="Taub Sans"/>
                <a:cs typeface="Helvetica"/>
              </a:rPr>
              <a:pPr/>
              <a:t>‹#›</a:t>
            </a:fld>
            <a:endParaRPr lang="en-US" sz="1000" dirty="0">
              <a:solidFill>
                <a:schemeClr val="bg1"/>
              </a:solidFill>
              <a:latin typeface="Taub Sans"/>
              <a:cs typeface="Helvetica"/>
            </a:endParaRPr>
          </a:p>
        </p:txBody>
      </p:sp>
    </p:spTree>
    <p:extLst>
      <p:ext uri="{BB962C8B-B14F-4D97-AF65-F5344CB8AC3E}">
        <p14:creationId xmlns:p14="http://schemas.microsoft.com/office/powerpoint/2010/main" val="184159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855C32-F7F6-114B-9B78-68E429CCD52B}"/>
              </a:ext>
            </a:extLst>
          </p:cNvPr>
          <p:cNvSpPr/>
          <p:nvPr userDrawn="1"/>
        </p:nvSpPr>
        <p:spPr>
          <a:xfrm>
            <a:off x="4023794" y="3528965"/>
            <a:ext cx="6032479" cy="4243435"/>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
        <p:nvSpPr>
          <p:cNvPr id="5" name="object 8">
            <a:extLst>
              <a:ext uri="{FF2B5EF4-FFF2-40B4-BE49-F238E27FC236}">
                <a16:creationId xmlns:a16="http://schemas.microsoft.com/office/drawing/2014/main" id="{5277FBDF-682A-104C-9B07-7B500FFBCA37}"/>
              </a:ext>
            </a:extLst>
          </p:cNvPr>
          <p:cNvSpPr/>
          <p:nvPr userDrawn="1"/>
        </p:nvSpPr>
        <p:spPr>
          <a:xfrm flipH="1">
            <a:off x="2140" y="0"/>
            <a:ext cx="4021653" cy="7772400"/>
          </a:xfrm>
          <a:prstGeom prst="rect">
            <a:avLst/>
          </a:prstGeom>
          <a:blipFill>
            <a:blip r:embed="rId2" cstate="print"/>
            <a:stretch>
              <a:fillRect l="-124192" t="-738" r="-7356" b="-10873"/>
            </a:stretch>
          </a:blipFill>
        </p:spPr>
        <p:txBody>
          <a:bodyPr wrap="square" lIns="0" tIns="0" rIns="0" bIns="0" rtlCol="0"/>
          <a:lstStyle/>
          <a:p>
            <a:endParaRPr sz="868" dirty="0"/>
          </a:p>
        </p:txBody>
      </p:sp>
      <p:cxnSp>
        <p:nvCxnSpPr>
          <p:cNvPr id="6" name="Straight Connector 5">
            <a:extLst>
              <a:ext uri="{FF2B5EF4-FFF2-40B4-BE49-F238E27FC236}">
                <a16:creationId xmlns:a16="http://schemas.microsoft.com/office/drawing/2014/main" id="{2537BF7B-E6A7-4D90-8E71-08EC7CF39B39}"/>
              </a:ext>
            </a:extLst>
          </p:cNvPr>
          <p:cNvCxnSpPr>
            <a:cxnSpLocks/>
          </p:cNvCxnSpPr>
          <p:nvPr userDrawn="1"/>
        </p:nvCxnSpPr>
        <p:spPr>
          <a:xfrm>
            <a:off x="4023794" y="3528965"/>
            <a:ext cx="6034606"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90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3CFA63-7164-6B44-B295-B1F7FEE055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920" r="42584"/>
          <a:stretch/>
        </p:blipFill>
        <p:spPr>
          <a:xfrm>
            <a:off x="6034614" y="0"/>
            <a:ext cx="4021653" cy="7772400"/>
          </a:xfrm>
          <a:prstGeom prst="rect">
            <a:avLst/>
          </a:prstGeom>
        </p:spPr>
      </p:pic>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chemeClr val="tx1"/>
                </a:solidFill>
                <a:latin typeface="Taub Sans"/>
                <a:cs typeface="Helvetica"/>
              </a:rPr>
              <a:pPr/>
              <a:t>‹#›</a:t>
            </a:fld>
            <a:endParaRPr lang="en-US" sz="1000" dirty="0">
              <a:solidFill>
                <a:schemeClr val="tx1"/>
              </a:solidFill>
              <a:latin typeface="Taub Sans"/>
              <a:cs typeface="Helvetica"/>
            </a:endParaRPr>
          </a:p>
        </p:txBody>
      </p:sp>
      <p:cxnSp>
        <p:nvCxnSpPr>
          <p:cNvPr id="5" name="Straight Connector 4">
            <a:extLst>
              <a:ext uri="{FF2B5EF4-FFF2-40B4-BE49-F238E27FC236}">
                <a16:creationId xmlns:a16="http://schemas.microsoft.com/office/drawing/2014/main" id="{3E5C4DEE-A6D6-46C8-8552-CA8C83F9FF1E}"/>
              </a:ext>
            </a:extLst>
          </p:cNvPr>
          <p:cNvCxnSpPr>
            <a:cxnSpLocks/>
          </p:cNvCxnSpPr>
          <p:nvPr userDrawn="1"/>
        </p:nvCxnSpPr>
        <p:spPr>
          <a:xfrm>
            <a:off x="5384800" y="546007"/>
            <a:ext cx="4673600"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B93B9D6-2743-4B52-834A-148E65F60C19}"/>
              </a:ext>
            </a:extLst>
          </p:cNvPr>
          <p:cNvCxnSpPr/>
          <p:nvPr userDrawn="1"/>
        </p:nvCxnSpPr>
        <p:spPr>
          <a:xfrm>
            <a:off x="6034614" y="0"/>
            <a:ext cx="0" cy="777240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8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A43C5-029B-5949-B05B-BDCF87DE45BC}"/>
              </a:ext>
            </a:extLst>
          </p:cNvPr>
          <p:cNvSpPr/>
          <p:nvPr userDrawn="1"/>
        </p:nvSpPr>
        <p:spPr>
          <a:xfrm>
            <a:off x="6034614" y="0"/>
            <a:ext cx="4021653" cy="7772401"/>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cxnSp>
        <p:nvCxnSpPr>
          <p:cNvPr id="6" name="Straight Connector 5">
            <a:extLst>
              <a:ext uri="{FF2B5EF4-FFF2-40B4-BE49-F238E27FC236}">
                <a16:creationId xmlns:a16="http://schemas.microsoft.com/office/drawing/2014/main" id="{65A58EE9-CB69-FF48-B259-E94E0E018545}"/>
              </a:ext>
            </a:extLst>
          </p:cNvPr>
          <p:cNvCxnSpPr/>
          <p:nvPr userDrawn="1"/>
        </p:nvCxnSpPr>
        <p:spPr>
          <a:xfrm>
            <a:off x="6034614" y="0"/>
            <a:ext cx="0" cy="777240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181262-D0D3-4E53-AC4B-EE1A8B83D93A}"/>
              </a:ext>
            </a:extLst>
          </p:cNvPr>
          <p:cNvCxnSpPr>
            <a:cxnSpLocks/>
          </p:cNvCxnSpPr>
          <p:nvPr userDrawn="1"/>
        </p:nvCxnSpPr>
        <p:spPr>
          <a:xfrm>
            <a:off x="0" y="2431957"/>
            <a:ext cx="6034614"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416377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21479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1D73F942-AA81-45A2-89A3-FD8278DB7C24}"/>
              </a:ext>
            </a:extLst>
          </p:cNvPr>
          <p:cNvSpPr txBox="1">
            <a:spLocks/>
          </p:cNvSpPr>
          <p:nvPr userDrawn="1"/>
        </p:nvSpPr>
        <p:spPr>
          <a:xfrm>
            <a:off x="9089127" y="7318268"/>
            <a:ext cx="147476"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91DA3-4ABE-49F3-91E6-D9975CC9DD5F}" type="slidenum">
              <a:rPr lang="en-US" sz="1000" smtClean="0">
                <a:solidFill>
                  <a:srgbClr val="222222"/>
                </a:solidFill>
                <a:latin typeface="Taub Sans"/>
                <a:cs typeface="Helvetica"/>
              </a:rPr>
              <a:pPr/>
              <a:t>‹#›</a:t>
            </a:fld>
            <a:endParaRPr lang="en-US" sz="1000" dirty="0">
              <a:solidFill>
                <a:srgbClr val="222222"/>
              </a:solidFill>
              <a:latin typeface="Taub Sans"/>
              <a:cs typeface="Helvetica"/>
            </a:endParaRPr>
          </a:p>
        </p:txBody>
      </p:sp>
    </p:spTree>
    <p:extLst>
      <p:ext uri="{BB962C8B-B14F-4D97-AF65-F5344CB8AC3E}">
        <p14:creationId xmlns:p14="http://schemas.microsoft.com/office/powerpoint/2010/main" val="215532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1.xml"/><Relationship Id="rId7" Type="http://schemas.openxmlformats.org/officeDocument/2006/relationships/tags" Target="../tags/tag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1.vml"/><Relationship Id="rId5" Type="http://schemas.openxmlformats.org/officeDocument/2006/relationships/theme" Target="../theme/theme2.xml"/><Relationship Id="rId10" Type="http://schemas.openxmlformats.org/officeDocument/2006/relationships/image" Target="../media/image6.emf"/><Relationship Id="rId4" Type="http://schemas.openxmlformats.org/officeDocument/2006/relationships/slideLayout" Target="../slideLayouts/slideLayout22.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327977"/>
      </p:ext>
    </p:extLst>
  </p:cSld>
  <p:clrMap bg1="lt1" tx1="dk1" bg2="lt2" tx2="dk2" accent1="accent1" accent2="accent2" accent3="accent3" accent4="accent4" accent5="accent5" accent6="accent6" hlink="hlink" folHlink="folHlink"/>
  <p:sldLayoutIdLst>
    <p:sldLayoutId id="2147483679" r:id="rId1"/>
    <p:sldLayoutId id="2147483690" r:id="rId2"/>
    <p:sldLayoutId id="2147483691" r:id="rId3"/>
    <p:sldLayoutId id="2147483692" r:id="rId4"/>
    <p:sldLayoutId id="2147483693" r:id="rId5"/>
    <p:sldLayoutId id="2147483694" r:id="rId6"/>
    <p:sldLayoutId id="2147483695" r:id="rId7"/>
    <p:sldLayoutId id="2147483697" r:id="rId8"/>
    <p:sldLayoutId id="2147483698" r:id="rId9"/>
    <p:sldLayoutId id="2147483699" r:id="rId10"/>
    <p:sldLayoutId id="2147483700" r:id="rId11"/>
    <p:sldLayoutId id="2147483701" r:id="rId12"/>
    <p:sldLayoutId id="2147483702" r:id="rId13"/>
    <p:sldLayoutId id="2147483696" r:id="rId14"/>
    <p:sldLayoutId id="2147483680" r:id="rId15"/>
    <p:sldLayoutId id="2147483683" r:id="rId16"/>
    <p:sldLayoutId id="2147483684" r:id="rId17"/>
    <p:sldLayoutId id="214748368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54085"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0" indent="0" algn="l" defTabSz="754085" rtl="0" eaLnBrk="1" latinLnBrk="0" hangingPunct="1">
        <a:lnSpc>
          <a:spcPct val="90000"/>
        </a:lnSpc>
        <a:spcBef>
          <a:spcPts val="825"/>
        </a:spcBef>
        <a:buFont typeface="Arial" panose="020B0604020202020204" pitchFamily="34" charset="0"/>
        <a:buNone/>
        <a:defRPr sz="2308" kern="1200">
          <a:solidFill>
            <a:schemeClr val="tx1"/>
          </a:solidFill>
          <a:latin typeface="+mn-lt"/>
          <a:ea typeface="+mn-ea"/>
          <a:cs typeface="+mn-cs"/>
        </a:defRPr>
      </a:lvl1pPr>
      <a:lvl2pPr marL="377042" indent="0" algn="l" defTabSz="754085" rtl="0" eaLnBrk="1" latinLnBrk="0" hangingPunct="1">
        <a:lnSpc>
          <a:spcPct val="90000"/>
        </a:lnSpc>
        <a:spcBef>
          <a:spcPts val="411"/>
        </a:spcBef>
        <a:buFont typeface="Arial" panose="020B0604020202020204" pitchFamily="34" charset="0"/>
        <a:buNone/>
        <a:defRPr sz="1978" kern="1200">
          <a:solidFill>
            <a:schemeClr val="tx1"/>
          </a:solidFill>
          <a:latin typeface="+mn-lt"/>
          <a:ea typeface="+mn-ea"/>
          <a:cs typeface="+mn-cs"/>
        </a:defRPr>
      </a:lvl2pPr>
      <a:lvl3pPr marL="754085" indent="0" algn="l" defTabSz="754085" rtl="0" eaLnBrk="1" latinLnBrk="0" hangingPunct="1">
        <a:lnSpc>
          <a:spcPct val="90000"/>
        </a:lnSpc>
        <a:spcBef>
          <a:spcPts val="411"/>
        </a:spcBef>
        <a:buFont typeface="Arial" panose="020B0604020202020204" pitchFamily="34" charset="0"/>
        <a:buNone/>
        <a:defRPr sz="1651" kern="1200">
          <a:solidFill>
            <a:schemeClr val="tx1"/>
          </a:solidFill>
          <a:latin typeface="+mn-lt"/>
          <a:ea typeface="+mn-ea"/>
          <a:cs typeface="+mn-cs"/>
        </a:defRPr>
      </a:lvl3pPr>
      <a:lvl4pPr marL="1131127" indent="0" algn="l" defTabSz="754085" rtl="0" eaLnBrk="1" latinLnBrk="0" hangingPunct="1">
        <a:lnSpc>
          <a:spcPct val="90000"/>
        </a:lnSpc>
        <a:spcBef>
          <a:spcPts val="411"/>
        </a:spcBef>
        <a:buFont typeface="Arial" panose="020B0604020202020204" pitchFamily="34" charset="0"/>
        <a:buNone/>
        <a:defRPr sz="1486" kern="1200">
          <a:solidFill>
            <a:schemeClr val="tx1"/>
          </a:solidFill>
          <a:latin typeface="+mn-lt"/>
          <a:ea typeface="+mn-ea"/>
          <a:cs typeface="+mn-cs"/>
        </a:defRPr>
      </a:lvl4pPr>
      <a:lvl5pPr marL="1508173" indent="0" algn="l" defTabSz="754085" rtl="0" eaLnBrk="1" latinLnBrk="0" hangingPunct="1">
        <a:lnSpc>
          <a:spcPct val="90000"/>
        </a:lnSpc>
        <a:spcBef>
          <a:spcPts val="411"/>
        </a:spcBef>
        <a:buFont typeface="Arial" panose="020B0604020202020204" pitchFamily="34" charset="0"/>
        <a:buNone/>
        <a:defRPr sz="1486" kern="1200">
          <a:solidFill>
            <a:schemeClr val="tx1"/>
          </a:solidFill>
          <a:latin typeface="+mn-lt"/>
          <a:ea typeface="+mn-ea"/>
          <a:cs typeface="+mn-cs"/>
        </a:defRPr>
      </a:lvl5pPr>
      <a:lvl6pPr marL="2073738" indent="-188523" algn="l" defTabSz="754085"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6pPr>
      <a:lvl7pPr marL="2450780" indent="-188523" algn="l" defTabSz="754085"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7pPr>
      <a:lvl8pPr marL="2827823" indent="-188523" algn="l" defTabSz="754085"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8pPr>
      <a:lvl9pPr marL="3204865" indent="-188523" algn="l" defTabSz="754085"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9pPr>
    </p:bodyStyle>
    <p:otherStyle>
      <a:defPPr>
        <a:defRPr lang="en-US"/>
      </a:defPPr>
      <a:lvl1pPr marL="0" algn="l" defTabSz="754085" rtl="0" eaLnBrk="1" latinLnBrk="0" hangingPunct="1">
        <a:defRPr sz="1486" kern="1200">
          <a:solidFill>
            <a:schemeClr val="tx1"/>
          </a:solidFill>
          <a:latin typeface="+mn-lt"/>
          <a:ea typeface="+mn-ea"/>
          <a:cs typeface="+mn-cs"/>
        </a:defRPr>
      </a:lvl1pPr>
      <a:lvl2pPr marL="377042" algn="l" defTabSz="754085" rtl="0" eaLnBrk="1" latinLnBrk="0" hangingPunct="1">
        <a:defRPr sz="1486" kern="1200">
          <a:solidFill>
            <a:schemeClr val="tx1"/>
          </a:solidFill>
          <a:latin typeface="+mn-lt"/>
          <a:ea typeface="+mn-ea"/>
          <a:cs typeface="+mn-cs"/>
        </a:defRPr>
      </a:lvl2pPr>
      <a:lvl3pPr marL="754085" algn="l" defTabSz="754085" rtl="0" eaLnBrk="1" latinLnBrk="0" hangingPunct="1">
        <a:defRPr sz="1486" kern="1200">
          <a:solidFill>
            <a:schemeClr val="tx1"/>
          </a:solidFill>
          <a:latin typeface="+mn-lt"/>
          <a:ea typeface="+mn-ea"/>
          <a:cs typeface="+mn-cs"/>
        </a:defRPr>
      </a:lvl3pPr>
      <a:lvl4pPr marL="1131127" algn="l" defTabSz="754085" rtl="0" eaLnBrk="1" latinLnBrk="0" hangingPunct="1">
        <a:defRPr sz="1486" kern="1200">
          <a:solidFill>
            <a:schemeClr val="tx1"/>
          </a:solidFill>
          <a:latin typeface="+mn-lt"/>
          <a:ea typeface="+mn-ea"/>
          <a:cs typeface="+mn-cs"/>
        </a:defRPr>
      </a:lvl4pPr>
      <a:lvl5pPr marL="1508173" algn="l" defTabSz="754085" rtl="0" eaLnBrk="1" latinLnBrk="0" hangingPunct="1">
        <a:defRPr sz="1486" kern="1200">
          <a:solidFill>
            <a:schemeClr val="tx1"/>
          </a:solidFill>
          <a:latin typeface="+mn-lt"/>
          <a:ea typeface="+mn-ea"/>
          <a:cs typeface="+mn-cs"/>
        </a:defRPr>
      </a:lvl5pPr>
      <a:lvl6pPr marL="1885215" algn="l" defTabSz="754085" rtl="0" eaLnBrk="1" latinLnBrk="0" hangingPunct="1">
        <a:defRPr sz="1486" kern="1200">
          <a:solidFill>
            <a:schemeClr val="tx1"/>
          </a:solidFill>
          <a:latin typeface="+mn-lt"/>
          <a:ea typeface="+mn-ea"/>
          <a:cs typeface="+mn-cs"/>
        </a:defRPr>
      </a:lvl6pPr>
      <a:lvl7pPr marL="2262258" algn="l" defTabSz="754085" rtl="0" eaLnBrk="1" latinLnBrk="0" hangingPunct="1">
        <a:defRPr sz="1486" kern="1200">
          <a:solidFill>
            <a:schemeClr val="tx1"/>
          </a:solidFill>
          <a:latin typeface="+mn-lt"/>
          <a:ea typeface="+mn-ea"/>
          <a:cs typeface="+mn-cs"/>
        </a:defRPr>
      </a:lvl7pPr>
      <a:lvl8pPr marL="2639300" algn="l" defTabSz="754085" rtl="0" eaLnBrk="1" latinLnBrk="0" hangingPunct="1">
        <a:defRPr sz="1486" kern="1200">
          <a:solidFill>
            <a:schemeClr val="tx1"/>
          </a:solidFill>
          <a:latin typeface="+mn-lt"/>
          <a:ea typeface="+mn-ea"/>
          <a:cs typeface="+mn-cs"/>
        </a:defRPr>
      </a:lvl8pPr>
      <a:lvl9pPr marL="3016342" algn="l" defTabSz="754085" rtl="0" eaLnBrk="1" latinLnBrk="0" hangingPunct="1">
        <a:defRPr sz="14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68" userDrawn="1">
          <p15:clr>
            <a:srgbClr val="A4A3A4"/>
          </p15:clr>
        </p15:guide>
        <p15:guide id="2" orient="horz" pos="2448" userDrawn="1">
          <p15:clr>
            <a:srgbClr val="A4A3A4"/>
          </p15:clr>
        </p15:guide>
        <p15:guide id="3" pos="318" userDrawn="1">
          <p15:clr>
            <a:srgbClr val="A4A3A4"/>
          </p15:clr>
        </p15:guide>
        <p15:guide id="4" pos="6018" userDrawn="1">
          <p15:clr>
            <a:srgbClr val="A4A3A4"/>
          </p15:clr>
        </p15:guide>
        <p15:guide id="5" orient="horz" pos="328" userDrawn="1">
          <p15:clr>
            <a:srgbClr val="A4A3A4"/>
          </p15:clr>
        </p15:guide>
        <p15:guide id="6" orient="horz" pos="456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85638E4-DFA0-4CB0-AF38-607640EDBFA5}"/>
              </a:ext>
            </a:extLst>
          </p:cNvPr>
          <p:cNvGraphicFramePr>
            <a:graphicFrameLocks noChangeAspect="1"/>
          </p:cNvGraphicFramePr>
          <p:nvPr userDrawn="1">
            <p:custDataLst>
              <p:tags r:id="rId7"/>
            </p:custDataLst>
            <p:extLst/>
          </p:nvPr>
        </p:nvGraphicFramePr>
        <p:xfrm>
          <a:off x="2333" y="2403"/>
          <a:ext cx="2330" cy="2400"/>
        </p:xfrm>
        <a:graphic>
          <a:graphicData uri="http://schemas.openxmlformats.org/presentationml/2006/ole">
            <mc:AlternateContent xmlns:mc="http://schemas.openxmlformats.org/markup-compatibility/2006">
              <mc:Choice xmlns:v="urn:schemas-microsoft-com:vml" Requires="v">
                <p:oleObj spid="_x0000_s2051" name="think-cell Slide" r:id="rId9" imgW="383" imgH="384" progId="TCLayout.ActiveDocument.1">
                  <p:embed/>
                </p:oleObj>
              </mc:Choice>
              <mc:Fallback>
                <p:oleObj name="think-cell Slide" r:id="rId9" imgW="383" imgH="384" progId="TCLayout.ActiveDocument.1">
                  <p:embed/>
                  <p:pic>
                    <p:nvPicPr>
                      <p:cNvPr id="0" name=""/>
                      <p:cNvPicPr/>
                      <p:nvPr/>
                    </p:nvPicPr>
                    <p:blipFill>
                      <a:blip r:embed="rId10"/>
                      <a:stretch>
                        <a:fillRect/>
                      </a:stretch>
                    </p:blipFill>
                    <p:spPr>
                      <a:xfrm>
                        <a:off x="2333" y="2403"/>
                        <a:ext cx="2330" cy="240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2612F8D-FAFA-40F5-B51C-4793D34FF7BB}"/>
              </a:ext>
            </a:extLst>
          </p:cNvPr>
          <p:cNvSpPr/>
          <p:nvPr userDrawn="1">
            <p:custDataLst>
              <p:tags r:id="rId8"/>
            </p:custDataLst>
          </p:nvPr>
        </p:nvSpPr>
        <p:spPr>
          <a:xfrm>
            <a:off x="1" y="0"/>
            <a:ext cx="232834" cy="23988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Aft>
                <a:spcPts val="1760"/>
              </a:spcAft>
            </a:pPr>
            <a:endParaRPr lang="en-US" sz="3520" dirty="0">
              <a:solidFill>
                <a:srgbClr val="222222"/>
              </a:solidFill>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userDrawn="1">
            <p:ph type="title"/>
          </p:nvPr>
        </p:nvSpPr>
        <p:spPr>
          <a:xfrm>
            <a:off x="502921" y="417664"/>
            <a:ext cx="9052561" cy="651313"/>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userDrawn="1">
            <p:ph type="body" idx="1"/>
          </p:nvPr>
        </p:nvSpPr>
        <p:spPr>
          <a:xfrm>
            <a:off x="502921" y="1228290"/>
            <a:ext cx="9052561" cy="1090876"/>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userDrawn="1">
            <p:ph type="ftr" sz="quarter" idx="3"/>
          </p:nvPr>
        </p:nvSpPr>
        <p:spPr>
          <a:xfrm>
            <a:off x="3710744" y="7426094"/>
            <a:ext cx="4291586" cy="139719"/>
          </a:xfrm>
          <a:prstGeom prst="rect">
            <a:avLst/>
          </a:prstGeom>
        </p:spPr>
        <p:txBody>
          <a:bodyPr vert="horz" wrap="square" lIns="0" tIns="0" rIns="0" bIns="0" rtlCol="0" anchor="b">
            <a:spAutoFit/>
          </a:bodyPr>
          <a:lstStyle>
            <a:lvl1pPr algn="l">
              <a:defRPr sz="881">
                <a:solidFill>
                  <a:schemeClr val="tx1"/>
                </a:solidFill>
              </a:defRPr>
            </a:lvl1pPr>
          </a:lstStyle>
          <a:p>
            <a:r>
              <a:rPr lang="en-US">
                <a:solidFill>
                  <a:srgbClr val="222222"/>
                </a:solidFill>
              </a:rPr>
              <a:t>Business Case</a:t>
            </a:r>
            <a:endParaRPr lang="en-US" dirty="0">
              <a:solidFill>
                <a:srgbClr val="222222"/>
              </a:solidFill>
            </a:endParaRP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userDrawn="1">
            <p:ph type="sldNum" sz="quarter" idx="4"/>
          </p:nvPr>
        </p:nvSpPr>
        <p:spPr>
          <a:xfrm>
            <a:off x="8496193" y="7428275"/>
            <a:ext cx="129844" cy="135550"/>
          </a:xfrm>
          <a:prstGeom prst="rect">
            <a:avLst/>
          </a:prstGeom>
        </p:spPr>
        <p:txBody>
          <a:bodyPr vert="horz" wrap="none" lIns="0" tIns="0" rIns="0" bIns="0" rtlCol="0" anchor="ctr">
            <a:spAutoFit/>
          </a:bodyPr>
          <a:lstStyle>
            <a:lvl1pPr algn="r">
              <a:defRPr sz="881">
                <a:solidFill>
                  <a:schemeClr val="tx1"/>
                </a:solidFill>
              </a:defRPr>
            </a:lvl1pPr>
          </a:lstStyle>
          <a:p>
            <a:fld id="{0C691DA3-4ABE-49F3-91E6-D9975CC9DD5F}" type="slidenum">
              <a:rPr lang="en-US" smtClean="0">
                <a:solidFill>
                  <a:srgbClr val="222222"/>
                </a:solidFill>
              </a:rPr>
              <a:pPr/>
              <a:t>‹#›</a:t>
            </a:fld>
            <a:endParaRPr lang="en-US">
              <a:solidFill>
                <a:srgbClr val="222222"/>
              </a:solidFill>
            </a:endParaRPr>
          </a:p>
        </p:txBody>
      </p:sp>
      <p:sp>
        <p:nvSpPr>
          <p:cNvPr id="12" name="Freeform 5">
            <a:extLst>
              <a:ext uri="{FF2B5EF4-FFF2-40B4-BE49-F238E27FC236}">
                <a16:creationId xmlns:a16="http://schemas.microsoft.com/office/drawing/2014/main" id="{363BDD2D-33BB-4F90-9F7D-439C1ACD8F43}"/>
              </a:ext>
            </a:extLst>
          </p:cNvPr>
          <p:cNvSpPr>
            <a:spLocks noEditPoints="1"/>
          </p:cNvSpPr>
          <p:nvPr userDrawn="1"/>
        </p:nvSpPr>
        <p:spPr bwMode="auto">
          <a:xfrm>
            <a:off x="9261527" y="7383813"/>
            <a:ext cx="507576" cy="237492"/>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134053" tIns="67028" rIns="134053" bIns="67028" numCol="1" anchor="t" anchorCtr="0" compatLnSpc="1">
            <a:prstTxWarp prst="textNoShape">
              <a:avLst/>
            </a:prstTxWarp>
          </a:bodyPr>
          <a:lstStyle/>
          <a:p>
            <a:endParaRPr lang="en-US" sz="2638" dirty="0">
              <a:solidFill>
                <a:srgbClr val="222222"/>
              </a:solidFill>
            </a:endParaRPr>
          </a:p>
        </p:txBody>
      </p:sp>
    </p:spTree>
    <p:extLst>
      <p:ext uri="{BB962C8B-B14F-4D97-AF65-F5344CB8AC3E}">
        <p14:creationId xmlns:p14="http://schemas.microsoft.com/office/powerpoint/2010/main" val="10903339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dt="0"/>
  <p:txStyles>
    <p:titleStyle>
      <a:lvl1pPr algn="l" defTabSz="754052" rtl="0" eaLnBrk="1" latinLnBrk="0" hangingPunct="1">
        <a:lnSpc>
          <a:spcPct val="100000"/>
        </a:lnSpc>
        <a:spcBef>
          <a:spcPct val="0"/>
        </a:spcBef>
        <a:buNone/>
        <a:defRPr sz="4106" kern="1200">
          <a:solidFill>
            <a:schemeClr val="accent5"/>
          </a:solidFill>
          <a:latin typeface="+mj-lt"/>
          <a:ea typeface="+mj-ea"/>
          <a:cs typeface="+mj-cs"/>
        </a:defRPr>
      </a:lvl1pPr>
    </p:titleStyle>
    <p:bodyStyle>
      <a:lvl1pPr marL="0" indent="0" algn="l" defTabSz="754052" rtl="0" eaLnBrk="1" latinLnBrk="0" hangingPunct="1">
        <a:lnSpc>
          <a:spcPct val="100000"/>
        </a:lnSpc>
        <a:spcBef>
          <a:spcPts val="0"/>
        </a:spcBef>
        <a:spcAft>
          <a:spcPts val="1760"/>
        </a:spcAft>
        <a:buFont typeface="Arial" panose="020B0604020202020204" pitchFamily="34" charset="0"/>
        <a:buNone/>
        <a:defRPr sz="1613" kern="1200">
          <a:solidFill>
            <a:schemeClr val="tx1"/>
          </a:solidFill>
          <a:latin typeface="+mn-lt"/>
          <a:ea typeface="+mn-ea"/>
          <a:cs typeface="+mn-cs"/>
        </a:defRPr>
      </a:lvl1pPr>
      <a:lvl2pPr marL="167567" indent="-167567" algn="l" defTabSz="754052" rtl="0" eaLnBrk="1" latinLnBrk="0" hangingPunct="1">
        <a:lnSpc>
          <a:spcPct val="100000"/>
        </a:lnSpc>
        <a:spcBef>
          <a:spcPts val="0"/>
        </a:spcBef>
        <a:spcAft>
          <a:spcPts val="881"/>
        </a:spcAft>
        <a:buClr>
          <a:schemeClr val="accent1"/>
        </a:buClr>
        <a:buFont typeface="Arial" panose="020B0604020202020204" pitchFamily="34" charset="0"/>
        <a:buChar char="•"/>
        <a:defRPr sz="1613" kern="1200">
          <a:solidFill>
            <a:schemeClr val="tx1"/>
          </a:solidFill>
          <a:latin typeface="+mn-lt"/>
          <a:ea typeface="+mn-ea"/>
          <a:cs typeface="+mn-cs"/>
        </a:defRPr>
      </a:lvl2pPr>
      <a:lvl3pPr marL="335135" indent="-167567" algn="l" defTabSz="754052" rtl="0" eaLnBrk="1" latinLnBrk="0" hangingPunct="1">
        <a:lnSpc>
          <a:spcPct val="100000"/>
        </a:lnSpc>
        <a:spcBef>
          <a:spcPts val="0"/>
        </a:spcBef>
        <a:spcAft>
          <a:spcPts val="881"/>
        </a:spcAft>
        <a:buClr>
          <a:schemeClr val="accent1"/>
        </a:buClr>
        <a:buFont typeface="Taub Sans" pitchFamily="2" charset="0"/>
        <a:buChar char="◦"/>
        <a:tabLst/>
        <a:defRPr sz="1613" kern="1200">
          <a:solidFill>
            <a:schemeClr val="tx1"/>
          </a:solidFill>
          <a:latin typeface="+mn-lt"/>
          <a:ea typeface="+mn-ea"/>
          <a:cs typeface="+mn-cs"/>
        </a:defRPr>
      </a:lvl3pPr>
      <a:lvl4pPr marL="0" indent="0" algn="l" defTabSz="754052" rtl="0" eaLnBrk="1" latinLnBrk="0" hangingPunct="1">
        <a:lnSpc>
          <a:spcPct val="100000"/>
        </a:lnSpc>
        <a:spcBef>
          <a:spcPts val="881"/>
        </a:spcBef>
        <a:spcAft>
          <a:spcPts val="1760"/>
        </a:spcAft>
        <a:buFont typeface="Arial" panose="020B0604020202020204" pitchFamily="34" charset="0"/>
        <a:buNone/>
        <a:defRPr sz="2346" kern="1200">
          <a:solidFill>
            <a:schemeClr val="tx1"/>
          </a:solidFill>
          <a:latin typeface="+mn-lt"/>
          <a:ea typeface="+mn-ea"/>
          <a:cs typeface="+mn-cs"/>
        </a:defRPr>
      </a:lvl4pPr>
      <a:lvl5pPr marL="0" indent="0" algn="l" defTabSz="754052" rtl="0" eaLnBrk="1" latinLnBrk="0" hangingPunct="1">
        <a:lnSpc>
          <a:spcPct val="100000"/>
        </a:lnSpc>
        <a:spcBef>
          <a:spcPts val="0"/>
        </a:spcBef>
        <a:spcAft>
          <a:spcPts val="881"/>
        </a:spcAft>
        <a:buFont typeface="Arial" panose="020B0604020202020204" pitchFamily="34" charset="0"/>
        <a:buNone/>
        <a:defRPr sz="881" kern="1200">
          <a:solidFill>
            <a:schemeClr val="tx1"/>
          </a:solidFill>
          <a:latin typeface="+mn-lt"/>
          <a:ea typeface="+mn-ea"/>
          <a:cs typeface="+mn-cs"/>
        </a:defRPr>
      </a:lvl5pPr>
      <a:lvl6pPr marL="2073649" indent="-188515" algn="l" defTabSz="754052"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6pPr>
      <a:lvl7pPr marL="2450673" indent="-188515" algn="l" defTabSz="754052"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7pPr>
      <a:lvl8pPr marL="2827701" indent="-188515" algn="l" defTabSz="754052"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8pPr>
      <a:lvl9pPr marL="3204725" indent="-188515" algn="l" defTabSz="754052" rtl="0" eaLnBrk="1" latinLnBrk="0" hangingPunct="1">
        <a:lnSpc>
          <a:spcPct val="90000"/>
        </a:lnSpc>
        <a:spcBef>
          <a:spcPts val="411"/>
        </a:spcBef>
        <a:buFont typeface="Arial" panose="020B0604020202020204" pitchFamily="34" charset="0"/>
        <a:buChar char="•"/>
        <a:defRPr sz="1486" kern="1200">
          <a:solidFill>
            <a:schemeClr val="tx1"/>
          </a:solidFill>
          <a:latin typeface="+mn-lt"/>
          <a:ea typeface="+mn-ea"/>
          <a:cs typeface="+mn-cs"/>
        </a:defRPr>
      </a:lvl9pPr>
    </p:bodyStyle>
    <p:otherStyle>
      <a:defPPr>
        <a:defRPr lang="en-US"/>
      </a:defPPr>
      <a:lvl1pPr marL="0" algn="l" defTabSz="754052" rtl="0" eaLnBrk="1" latinLnBrk="0" hangingPunct="1">
        <a:defRPr sz="1486" kern="1200">
          <a:solidFill>
            <a:schemeClr val="tx1"/>
          </a:solidFill>
          <a:latin typeface="+mn-lt"/>
          <a:ea typeface="+mn-ea"/>
          <a:cs typeface="+mn-cs"/>
        </a:defRPr>
      </a:lvl1pPr>
      <a:lvl2pPr marL="377027" algn="l" defTabSz="754052" rtl="0" eaLnBrk="1" latinLnBrk="0" hangingPunct="1">
        <a:defRPr sz="1486" kern="1200">
          <a:solidFill>
            <a:schemeClr val="tx1"/>
          </a:solidFill>
          <a:latin typeface="+mn-lt"/>
          <a:ea typeface="+mn-ea"/>
          <a:cs typeface="+mn-cs"/>
        </a:defRPr>
      </a:lvl2pPr>
      <a:lvl3pPr marL="754052" algn="l" defTabSz="754052" rtl="0" eaLnBrk="1" latinLnBrk="0" hangingPunct="1">
        <a:defRPr sz="1486" kern="1200">
          <a:solidFill>
            <a:schemeClr val="tx1"/>
          </a:solidFill>
          <a:latin typeface="+mn-lt"/>
          <a:ea typeface="+mn-ea"/>
          <a:cs typeface="+mn-cs"/>
        </a:defRPr>
      </a:lvl3pPr>
      <a:lvl4pPr marL="1131082" algn="l" defTabSz="754052" rtl="0" eaLnBrk="1" latinLnBrk="0" hangingPunct="1">
        <a:defRPr sz="1486" kern="1200">
          <a:solidFill>
            <a:schemeClr val="tx1"/>
          </a:solidFill>
          <a:latin typeface="+mn-lt"/>
          <a:ea typeface="+mn-ea"/>
          <a:cs typeface="+mn-cs"/>
        </a:defRPr>
      </a:lvl4pPr>
      <a:lvl5pPr marL="1508109" algn="l" defTabSz="754052" rtl="0" eaLnBrk="1" latinLnBrk="0" hangingPunct="1">
        <a:defRPr sz="1486" kern="1200">
          <a:solidFill>
            <a:schemeClr val="tx1"/>
          </a:solidFill>
          <a:latin typeface="+mn-lt"/>
          <a:ea typeface="+mn-ea"/>
          <a:cs typeface="+mn-cs"/>
        </a:defRPr>
      </a:lvl5pPr>
      <a:lvl6pPr marL="1885134" algn="l" defTabSz="754052" rtl="0" eaLnBrk="1" latinLnBrk="0" hangingPunct="1">
        <a:defRPr sz="1486" kern="1200">
          <a:solidFill>
            <a:schemeClr val="tx1"/>
          </a:solidFill>
          <a:latin typeface="+mn-lt"/>
          <a:ea typeface="+mn-ea"/>
          <a:cs typeface="+mn-cs"/>
        </a:defRPr>
      </a:lvl6pPr>
      <a:lvl7pPr marL="2262158" algn="l" defTabSz="754052" rtl="0" eaLnBrk="1" latinLnBrk="0" hangingPunct="1">
        <a:defRPr sz="1486" kern="1200">
          <a:solidFill>
            <a:schemeClr val="tx1"/>
          </a:solidFill>
          <a:latin typeface="+mn-lt"/>
          <a:ea typeface="+mn-ea"/>
          <a:cs typeface="+mn-cs"/>
        </a:defRPr>
      </a:lvl7pPr>
      <a:lvl8pPr marL="2639186" algn="l" defTabSz="754052" rtl="0" eaLnBrk="1" latinLnBrk="0" hangingPunct="1">
        <a:defRPr sz="1486" kern="1200">
          <a:solidFill>
            <a:schemeClr val="tx1"/>
          </a:solidFill>
          <a:latin typeface="+mn-lt"/>
          <a:ea typeface="+mn-ea"/>
          <a:cs typeface="+mn-cs"/>
        </a:defRPr>
      </a:lvl8pPr>
      <a:lvl9pPr marL="3016213" algn="l" defTabSz="754052" rtl="0" eaLnBrk="1" latinLnBrk="0" hangingPunct="1">
        <a:defRPr sz="14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68">
          <p15:clr>
            <a:srgbClr val="A4A3A4"/>
          </p15:clr>
        </p15:guide>
        <p15:guide id="2" orient="horz" pos="2448">
          <p15:clr>
            <a:srgbClr val="A4A3A4"/>
          </p15:clr>
        </p15:guide>
        <p15:guide id="3" pos="315">
          <p15:clr>
            <a:srgbClr val="A4A3A4"/>
          </p15:clr>
        </p15:guide>
        <p15:guide id="4" pos="6021">
          <p15:clr>
            <a:srgbClr val="A4A3A4"/>
          </p15:clr>
        </p15:guide>
        <p15:guide id="5" orient="horz" pos="488">
          <p15:clr>
            <a:srgbClr val="A4A3A4"/>
          </p15:clr>
        </p15:guide>
        <p15:guide id="6" orient="horz" pos="4551">
          <p15:clr>
            <a:srgbClr val="A4A3A4"/>
          </p15:clr>
        </p15:guide>
        <p15:guide id="7" pos="2218">
          <p15:clr>
            <a:srgbClr val="F26B43"/>
          </p15:clr>
        </p15:guide>
        <p15:guide id="8" pos="4118">
          <p15:clr>
            <a:srgbClr val="F26B43"/>
          </p15:clr>
        </p15:guide>
        <p15:guide id="9" orient="horz" pos="12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344ADCB-15DB-454F-92CD-5208C48FD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308945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6D1B3D-6842-064A-9033-E80A289BCE52}"/>
              </a:ext>
            </a:extLst>
          </p:cNvPr>
          <p:cNvSpPr/>
          <p:nvPr/>
        </p:nvSpPr>
        <p:spPr>
          <a:xfrm>
            <a:off x="660929" y="2656715"/>
            <a:ext cx="4528457" cy="625428"/>
          </a:xfrm>
          <a:prstGeom prst="rect">
            <a:avLst/>
          </a:prstGeom>
        </p:spPr>
        <p:txBody>
          <a:bodyPr wrap="square" lIns="0" tIns="0" rIns="0" bIns="0" anchor="ctr">
            <a:spAutoFit/>
          </a:bodyPr>
          <a:lstStyle/>
          <a:p>
            <a:pPr marL="11521" marR="4609">
              <a:spcBef>
                <a:spcPts val="462"/>
              </a:spcBef>
            </a:pPr>
            <a:r>
              <a:rPr lang="en-US" sz="2000" b="1" spc="-5" dirty="0">
                <a:solidFill>
                  <a:srgbClr val="F2635D"/>
                </a:solidFill>
                <a:latin typeface="Arial" panose="020B0604020202020204" pitchFamily="34" charset="0"/>
                <a:cs typeface="Arial" panose="020B0604020202020204" pitchFamily="34" charset="0"/>
              </a:rPr>
              <a:t>System upkeep and integration are cannibalizing time and resources </a:t>
            </a:r>
          </a:p>
        </p:txBody>
      </p:sp>
      <p:graphicFrame>
        <p:nvGraphicFramePr>
          <p:cNvPr id="2" name="Chart 1">
            <a:extLst>
              <a:ext uri="{FF2B5EF4-FFF2-40B4-BE49-F238E27FC236}">
                <a16:creationId xmlns:a16="http://schemas.microsoft.com/office/drawing/2014/main" id="{14DE8146-88B7-AF40-9485-8324B9F2B9DE}"/>
              </a:ext>
            </a:extLst>
          </p:cNvPr>
          <p:cNvGraphicFramePr/>
          <p:nvPr>
            <p:extLst>
              <p:ext uri="{D42A27DB-BD31-4B8C-83A1-F6EECF244321}">
                <p14:modId xmlns:p14="http://schemas.microsoft.com/office/powerpoint/2010/main" val="2691014661"/>
              </p:ext>
            </p:extLst>
          </p:nvPr>
        </p:nvGraphicFramePr>
        <p:xfrm>
          <a:off x="-539618" y="3218643"/>
          <a:ext cx="6702754" cy="4468504"/>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86C53FB9-1156-0941-BD2E-34B8DF9CD567}"/>
              </a:ext>
            </a:extLst>
          </p:cNvPr>
          <p:cNvSpPr/>
          <p:nvPr/>
        </p:nvSpPr>
        <p:spPr>
          <a:xfrm>
            <a:off x="6761528" y="4822723"/>
            <a:ext cx="2696345" cy="1918474"/>
          </a:xfrm>
          <a:prstGeom prst="rect">
            <a:avLst/>
          </a:prstGeom>
        </p:spPr>
        <p:txBody>
          <a:bodyPr wrap="square" lIns="0" tIns="0" rIns="0" bIns="0" anchor="ctr">
            <a:spAutoFit/>
          </a:bodyPr>
          <a:lstStyle/>
          <a:p>
            <a:pPr>
              <a:spcAft>
                <a:spcPts val="1978"/>
              </a:spcAft>
              <a:buClr>
                <a:srgbClr val="D0261D"/>
              </a:buClr>
            </a:pPr>
            <a:r>
              <a:rPr lang="en-US" sz="1200" dirty="0">
                <a:cs typeface="Arial" panose="020B0604020202020204" pitchFamily="34" charset="0"/>
              </a:rPr>
              <a:t>Our time allocation analysis identified that </a:t>
            </a:r>
            <a:r>
              <a:rPr lang="en-US" sz="1200" b="1" dirty="0">
                <a:latin typeface="Arial" panose="020B0604020202020204" pitchFamily="34" charset="0"/>
                <a:cs typeface="Arial" panose="020B0604020202020204" pitchFamily="34" charset="0"/>
              </a:rPr>
              <a:t>90% of available HR resources </a:t>
            </a:r>
            <a:r>
              <a:rPr lang="en-US" sz="1200" dirty="0">
                <a:cs typeface="Arial" panose="020B0604020202020204" pitchFamily="34" charset="0"/>
              </a:rPr>
              <a:t>are aligned to functions that don’t support the business strategy of increased sales and client satisfaction.</a:t>
            </a:r>
          </a:p>
          <a:p>
            <a:pPr>
              <a:spcAft>
                <a:spcPts val="1978"/>
              </a:spcAft>
              <a:buClr>
                <a:srgbClr val="D0261D"/>
              </a:buClr>
            </a:pPr>
            <a:r>
              <a:rPr lang="en-US" sz="1200" b="1" dirty="0">
                <a:latin typeface="Arial" panose="020B0604020202020204" pitchFamily="34" charset="0"/>
                <a:cs typeface="Arial" panose="020B0604020202020204" pitchFamily="34" charset="0"/>
              </a:rPr>
              <a:t>50% of that time </a:t>
            </a:r>
            <a:r>
              <a:rPr lang="en-US" sz="1200" dirty="0">
                <a:cs typeface="Arial" panose="020B0604020202020204" pitchFamily="34" charset="0"/>
              </a:rPr>
              <a:t>was dedicated to data entry and system upkeep of our disparate ATS, HRIS, Ben Admin, and TLM systems. </a:t>
            </a:r>
          </a:p>
        </p:txBody>
      </p:sp>
      <p:sp>
        <p:nvSpPr>
          <p:cNvPr id="5" name="Rectangle 4">
            <a:extLst>
              <a:ext uri="{FF2B5EF4-FFF2-40B4-BE49-F238E27FC236}">
                <a16:creationId xmlns:a16="http://schemas.microsoft.com/office/drawing/2014/main" id="{070E30B1-4820-A44B-A00F-5966A982F4A8}"/>
              </a:ext>
            </a:extLst>
          </p:cNvPr>
          <p:cNvSpPr/>
          <p:nvPr/>
        </p:nvSpPr>
        <p:spPr>
          <a:xfrm>
            <a:off x="6724705" y="3763253"/>
            <a:ext cx="1384995" cy="830997"/>
          </a:xfrm>
          <a:prstGeom prst="rect">
            <a:avLst/>
          </a:prstGeom>
        </p:spPr>
        <p:txBody>
          <a:bodyPr wrap="none" lIns="0" tIns="0" rIns="0" bIns="0">
            <a:spAutoFit/>
          </a:bodyPr>
          <a:lstStyle/>
          <a:p>
            <a:pPr algn="ctr"/>
            <a:r>
              <a:rPr lang="en-US" sz="5400" b="1" dirty="0">
                <a:solidFill>
                  <a:srgbClr val="F2635D"/>
                </a:solidFill>
                <a:latin typeface="Arial" panose="020B0604020202020204" pitchFamily="34" charset="0"/>
                <a:cs typeface="Arial" panose="020B0604020202020204" pitchFamily="34" charset="0"/>
              </a:rPr>
              <a:t>90%</a:t>
            </a:r>
          </a:p>
        </p:txBody>
      </p:sp>
      <p:pic>
        <p:nvPicPr>
          <p:cNvPr id="17" name="Picture 16">
            <a:extLst>
              <a:ext uri="{FF2B5EF4-FFF2-40B4-BE49-F238E27FC236}">
                <a16:creationId xmlns:a16="http://schemas.microsoft.com/office/drawing/2014/main" id="{B8D7514A-3CA5-7D4E-9F35-844F07DB9A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 t="8789" r="25262" b="5302"/>
          <a:stretch/>
        </p:blipFill>
        <p:spPr>
          <a:xfrm>
            <a:off x="6034614" y="1"/>
            <a:ext cx="4021653" cy="3133387"/>
          </a:xfrm>
          <a:prstGeom prst="rect">
            <a:avLst/>
          </a:prstGeom>
        </p:spPr>
      </p:pic>
      <p:sp>
        <p:nvSpPr>
          <p:cNvPr id="19" name="Rectangle 18">
            <a:extLst>
              <a:ext uri="{FF2B5EF4-FFF2-40B4-BE49-F238E27FC236}">
                <a16:creationId xmlns:a16="http://schemas.microsoft.com/office/drawing/2014/main" id="{BFAE0DBD-D517-7143-AD30-F6B501447265}"/>
              </a:ext>
            </a:extLst>
          </p:cNvPr>
          <p:cNvSpPr/>
          <p:nvPr/>
        </p:nvSpPr>
        <p:spPr>
          <a:xfrm>
            <a:off x="644512" y="617260"/>
            <a:ext cx="2990765" cy="1353576"/>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Evaluation results</a:t>
            </a:r>
          </a:p>
        </p:txBody>
      </p:sp>
    </p:spTree>
    <p:extLst>
      <p:ext uri="{BB962C8B-B14F-4D97-AF65-F5344CB8AC3E}">
        <p14:creationId xmlns:p14="http://schemas.microsoft.com/office/powerpoint/2010/main" val="263962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9981F92-6BE4-F447-A858-B795A351B4B2}"/>
              </a:ext>
            </a:extLst>
          </p:cNvPr>
          <p:cNvSpPr/>
          <p:nvPr/>
        </p:nvSpPr>
        <p:spPr>
          <a:xfrm>
            <a:off x="6394811" y="721238"/>
            <a:ext cx="3301260" cy="6329938"/>
          </a:xfrm>
          <a:prstGeom prst="rect">
            <a:avLst/>
          </a:prstGeom>
        </p:spPr>
        <p:txBody>
          <a:bodyPr wrap="square" lIns="0" tIns="0" rIns="0" bIns="0" anchor="ctr">
            <a:spAutoFit/>
          </a:bodyPr>
          <a:lstStyle/>
          <a:p>
            <a:pPr>
              <a:spcAft>
                <a:spcPts val="221"/>
              </a:spcAft>
              <a:buClr>
                <a:srgbClr val="D0261D"/>
              </a:buClr>
            </a:pPr>
            <a:r>
              <a:rPr lang="en-US" sz="1800" b="1" dirty="0">
                <a:solidFill>
                  <a:srgbClr val="F2635D"/>
                </a:solidFill>
                <a:latin typeface="Arial" panose="020B0604020202020204" pitchFamily="34" charset="0"/>
                <a:cs typeface="Arial" panose="020B0604020202020204" pitchFamily="34" charset="0"/>
              </a:rPr>
              <a:t>Time allocation details</a:t>
            </a:r>
          </a:p>
          <a:p>
            <a:pPr>
              <a:spcAft>
                <a:spcPts val="221"/>
              </a:spcAft>
              <a:buClr>
                <a:srgbClr val="D0261D"/>
              </a:buClr>
            </a:pPr>
            <a:endParaRPr lang="en-US" sz="1200" b="1" dirty="0">
              <a:latin typeface="Arial" panose="020B0604020202020204" pitchFamily="34" charset="0"/>
              <a:cs typeface="Arial" panose="020B0604020202020204" pitchFamily="34" charset="0"/>
            </a:endParaRPr>
          </a:p>
          <a:p>
            <a:pPr>
              <a:spcAft>
                <a:spcPts val="508"/>
              </a:spcAft>
              <a:buClr>
                <a:srgbClr val="D0261D"/>
              </a:buClr>
            </a:pPr>
            <a:r>
              <a:rPr lang="en-US" sz="1200" b="1" dirty="0">
                <a:solidFill>
                  <a:schemeClr val="tx1">
                    <a:lumMod val="65000"/>
                    <a:lumOff val="35000"/>
                  </a:schemeClr>
                </a:solidFill>
                <a:latin typeface="Arial" panose="020B0604020202020204" pitchFamily="34" charset="0"/>
                <a:cs typeface="Arial" panose="020B0604020202020204" pitchFamily="34" charset="0"/>
              </a:rPr>
              <a:t>Recruitment:</a:t>
            </a:r>
          </a:p>
          <a:p>
            <a:pPr marL="258290" indent="-258290">
              <a:spcAft>
                <a:spcPts val="221"/>
              </a:spcAft>
              <a:buFont typeface="Arial" panose="020B0604020202020204" pitchFamily="34" charset="0"/>
              <a:buChar char="•"/>
            </a:pPr>
            <a:r>
              <a:rPr lang="en-US" sz="1200" dirty="0">
                <a:cs typeface="Arial" panose="020B0604020202020204" pitchFamily="34" charset="0"/>
              </a:rPr>
              <a:t>100 applicants per posting on average </a:t>
            </a:r>
          </a:p>
          <a:p>
            <a:pPr marL="258290" indent="-258290">
              <a:spcAft>
                <a:spcPts val="221"/>
              </a:spcAft>
              <a:buFont typeface="Arial" panose="020B0604020202020204" pitchFamily="34" charset="0"/>
              <a:buChar char="•"/>
            </a:pPr>
            <a:r>
              <a:rPr lang="en-US" sz="1200" dirty="0">
                <a:cs typeface="Arial" panose="020B0604020202020204" pitchFamily="34" charset="0"/>
              </a:rPr>
              <a:t>4 people involved per requisition</a:t>
            </a:r>
          </a:p>
          <a:p>
            <a:pPr marL="258290" indent="-258290">
              <a:spcAft>
                <a:spcPts val="1978"/>
              </a:spcAft>
              <a:buFont typeface="Arial" panose="020B0604020202020204" pitchFamily="34" charset="0"/>
              <a:buChar char="•"/>
            </a:pPr>
            <a:r>
              <a:rPr lang="en-US" sz="1200" dirty="0">
                <a:cs typeface="Arial" panose="020B0604020202020204" pitchFamily="34" charset="0"/>
              </a:rPr>
              <a:t>60 days on average to fill a position</a:t>
            </a:r>
          </a:p>
          <a:p>
            <a:pPr>
              <a:spcAft>
                <a:spcPts val="508"/>
              </a:spcAft>
            </a:pPr>
            <a:r>
              <a:rPr lang="en-US" sz="1200" b="1" dirty="0">
                <a:solidFill>
                  <a:schemeClr val="tx1">
                    <a:lumMod val="65000"/>
                    <a:lumOff val="35000"/>
                  </a:schemeClr>
                </a:solidFill>
                <a:cs typeface="Arial" panose="020B0604020202020204" pitchFamily="34" charset="0"/>
              </a:rPr>
              <a:t>Onboarding:</a:t>
            </a:r>
          </a:p>
          <a:p>
            <a:pPr marL="258290" indent="-258290">
              <a:spcBef>
                <a:spcPts val="221"/>
              </a:spcBef>
              <a:buFont typeface="Arial" panose="020B0604020202020204" pitchFamily="34" charset="0"/>
              <a:buChar char="•"/>
            </a:pPr>
            <a:r>
              <a:rPr lang="en-US" sz="1200" dirty="0">
                <a:cs typeface="Arial" panose="020B0604020202020204" pitchFamily="34" charset="0"/>
              </a:rPr>
              <a:t>New Hires need to be setup, and</a:t>
            </a:r>
            <a:br>
              <a:rPr lang="en-US" sz="1200" dirty="0">
                <a:cs typeface="Arial" panose="020B0604020202020204" pitchFamily="34" charset="0"/>
              </a:rPr>
            </a:br>
            <a:r>
              <a:rPr lang="en-US" sz="1200" dirty="0">
                <a:cs typeface="Arial" panose="020B0604020202020204" pitchFamily="34" charset="0"/>
              </a:rPr>
              <a:t>trained on 5 systems </a:t>
            </a:r>
          </a:p>
          <a:p>
            <a:pPr marL="258290" indent="-258290">
              <a:spcBef>
                <a:spcPts val="221"/>
              </a:spcBef>
              <a:buFont typeface="Arial" panose="020B0604020202020204" pitchFamily="34" charset="0"/>
              <a:buChar char="•"/>
            </a:pPr>
            <a:r>
              <a:rPr lang="en-US" sz="1200" dirty="0">
                <a:cs typeface="Arial" panose="020B0604020202020204" pitchFamily="34" charset="0"/>
              </a:rPr>
              <a:t>4 people are involved during new</a:t>
            </a:r>
            <a:br>
              <a:rPr lang="en-US" sz="1200" dirty="0">
                <a:cs typeface="Arial" panose="020B0604020202020204" pitchFamily="34" charset="0"/>
              </a:rPr>
            </a:br>
            <a:r>
              <a:rPr lang="en-US" sz="1200" dirty="0">
                <a:cs typeface="Arial" panose="020B0604020202020204" pitchFamily="34" charset="0"/>
              </a:rPr>
              <a:t>hire processing </a:t>
            </a:r>
          </a:p>
          <a:p>
            <a:pPr marL="258290" indent="-258290">
              <a:spcAft>
                <a:spcPts val="1978"/>
              </a:spcAft>
              <a:buFont typeface="Arial" panose="020B0604020202020204" pitchFamily="34" charset="0"/>
              <a:buChar char="•"/>
            </a:pPr>
            <a:r>
              <a:rPr lang="en-US" sz="1200" dirty="0">
                <a:cs typeface="Arial" panose="020B0604020202020204" pitchFamily="34" charset="0"/>
              </a:rPr>
              <a:t>The current new hire training process takes 30 days to complete</a:t>
            </a:r>
          </a:p>
          <a:p>
            <a:pPr>
              <a:spcAft>
                <a:spcPts val="508"/>
              </a:spcAft>
            </a:pPr>
            <a:r>
              <a:rPr lang="en-US" sz="1200" b="1" dirty="0">
                <a:solidFill>
                  <a:schemeClr val="tx1">
                    <a:lumMod val="65000"/>
                    <a:lumOff val="35000"/>
                  </a:schemeClr>
                </a:solidFill>
                <a:cs typeface="Arial" panose="020B0604020202020204" pitchFamily="34" charset="0"/>
              </a:rPr>
              <a:t>Employee Support Stats:</a:t>
            </a:r>
          </a:p>
          <a:p>
            <a:pPr marL="258290" indent="-258290">
              <a:spcAft>
                <a:spcPts val="221"/>
              </a:spcAft>
              <a:buFont typeface="Arial" panose="020B0604020202020204" pitchFamily="34" charset="0"/>
              <a:buChar char="•"/>
            </a:pPr>
            <a:r>
              <a:rPr lang="en-US" sz="1200" dirty="0">
                <a:cs typeface="Arial" panose="020B0604020202020204" pitchFamily="34" charset="0"/>
              </a:rPr>
              <a:t>120 employee support requests are received per month</a:t>
            </a:r>
          </a:p>
          <a:p>
            <a:pPr marL="258290" indent="-258290">
              <a:spcAft>
                <a:spcPts val="221"/>
              </a:spcAft>
              <a:buFont typeface="Arial" panose="020B0604020202020204" pitchFamily="34" charset="0"/>
              <a:buChar char="•"/>
            </a:pPr>
            <a:r>
              <a:rPr lang="en-US" sz="1200" dirty="0">
                <a:cs typeface="Arial" panose="020B0604020202020204" pitchFamily="34" charset="0"/>
              </a:rPr>
              <a:t>It takes 2 hours on average for an employee support ticket to be closed </a:t>
            </a:r>
          </a:p>
          <a:p>
            <a:pPr marL="258290" indent="-258290">
              <a:spcAft>
                <a:spcPts val="1978"/>
              </a:spcAft>
              <a:buFont typeface="Arial" panose="020B0604020202020204" pitchFamily="34" charset="0"/>
              <a:buChar char="•"/>
            </a:pPr>
            <a:r>
              <a:rPr lang="en-US" sz="1200" dirty="0">
                <a:cs typeface="Arial" panose="020B0604020202020204" pitchFamily="34" charset="0"/>
              </a:rPr>
              <a:t>Only 5% of all inquiries are related</a:t>
            </a:r>
            <a:br>
              <a:rPr lang="en-US" sz="1200" dirty="0">
                <a:cs typeface="Arial" panose="020B0604020202020204" pitchFamily="34" charset="0"/>
              </a:rPr>
            </a:br>
            <a:r>
              <a:rPr lang="en-US" sz="1200" dirty="0">
                <a:cs typeface="Arial" panose="020B0604020202020204" pitchFamily="34" charset="0"/>
              </a:rPr>
              <a:t>to career progression or learning</a:t>
            </a:r>
            <a:br>
              <a:rPr lang="en-US" sz="1200" dirty="0">
                <a:cs typeface="Arial" panose="020B0604020202020204" pitchFamily="34" charset="0"/>
              </a:rPr>
            </a:br>
            <a:r>
              <a:rPr lang="en-US" sz="1200" dirty="0">
                <a:cs typeface="Arial" panose="020B0604020202020204" pitchFamily="34" charset="0"/>
              </a:rPr>
              <a:t>and development</a:t>
            </a:r>
          </a:p>
          <a:p>
            <a:pPr>
              <a:spcAft>
                <a:spcPts val="508"/>
              </a:spcAft>
            </a:pPr>
            <a:r>
              <a:rPr lang="en-US" sz="1200" b="1" dirty="0">
                <a:solidFill>
                  <a:schemeClr val="tx1">
                    <a:lumMod val="65000"/>
                    <a:lumOff val="35000"/>
                  </a:schemeClr>
                </a:solidFill>
                <a:cs typeface="Arial" panose="020B0604020202020204" pitchFamily="34" charset="0"/>
              </a:rPr>
              <a:t>Reporting Stats:</a:t>
            </a:r>
          </a:p>
          <a:p>
            <a:pPr marL="258290" indent="-258290">
              <a:spcAft>
                <a:spcPts val="221"/>
              </a:spcAft>
              <a:buFont typeface="Arial" panose="020B0604020202020204" pitchFamily="34" charset="0"/>
              <a:buChar char="•"/>
            </a:pPr>
            <a:r>
              <a:rPr lang="en-US" sz="1200" dirty="0">
                <a:cs typeface="Arial" panose="020B0604020202020204" pitchFamily="34" charset="0"/>
              </a:rPr>
              <a:t>5 systems need to be accessed to create a report </a:t>
            </a:r>
          </a:p>
          <a:p>
            <a:pPr marL="258290" indent="-258290">
              <a:spcAft>
                <a:spcPts val="221"/>
              </a:spcAft>
              <a:buFont typeface="Arial" panose="020B0604020202020204" pitchFamily="34" charset="0"/>
              <a:buChar char="•"/>
            </a:pPr>
            <a:r>
              <a:rPr lang="en-US" sz="1200" dirty="0">
                <a:cs typeface="Arial" panose="020B0604020202020204" pitchFamily="34" charset="0"/>
              </a:rPr>
              <a:t>HR receives 15 report requests per week</a:t>
            </a:r>
          </a:p>
          <a:p>
            <a:pPr marL="258290" indent="-258290">
              <a:spcAft>
                <a:spcPts val="221"/>
              </a:spcAft>
              <a:buFont typeface="Arial" panose="020B0604020202020204" pitchFamily="34" charset="0"/>
              <a:buChar char="•"/>
            </a:pPr>
            <a:r>
              <a:rPr lang="en-US" sz="1200" dirty="0">
                <a:cs typeface="Arial" panose="020B0604020202020204" pitchFamily="34" charset="0"/>
              </a:rPr>
              <a:t>Over 40 hours per month are spent on report generation</a:t>
            </a:r>
          </a:p>
        </p:txBody>
      </p:sp>
      <p:sp>
        <p:nvSpPr>
          <p:cNvPr id="3" name="Rectangle 2">
            <a:extLst>
              <a:ext uri="{FF2B5EF4-FFF2-40B4-BE49-F238E27FC236}">
                <a16:creationId xmlns:a16="http://schemas.microsoft.com/office/drawing/2014/main" id="{C2254977-13F2-2F48-8326-3DAFC16D44DD}"/>
              </a:ext>
            </a:extLst>
          </p:cNvPr>
          <p:cNvSpPr/>
          <p:nvPr/>
        </p:nvSpPr>
        <p:spPr>
          <a:xfrm>
            <a:off x="644507" y="2853278"/>
            <a:ext cx="4203173" cy="3752309"/>
          </a:xfrm>
          <a:prstGeom prst="rect">
            <a:avLst/>
          </a:prstGeom>
        </p:spPr>
        <p:txBody>
          <a:bodyPr wrap="square" lIns="0" tIns="0" rIns="0" bIns="0">
            <a:spAutoFit/>
          </a:bodyPr>
          <a:lstStyle/>
          <a:p>
            <a:pPr>
              <a:spcAft>
                <a:spcPts val="508"/>
              </a:spcAft>
            </a:pPr>
            <a:r>
              <a:rPr lang="en-US" sz="1400" b="1" dirty="0">
                <a:solidFill>
                  <a:srgbClr val="F2635D"/>
                </a:solidFill>
                <a:latin typeface="Arial" panose="020B0604020202020204" pitchFamily="34" charset="0"/>
                <a:cs typeface="Arial" panose="020B0604020202020204" pitchFamily="34" charset="0"/>
              </a:rPr>
              <a:t>Recruitment and Onboarding</a:t>
            </a:r>
          </a:p>
          <a:p>
            <a:pPr>
              <a:spcAft>
                <a:spcPts val="1978"/>
              </a:spcAft>
            </a:pPr>
            <a:r>
              <a:rPr lang="en-US" sz="1200" dirty="0"/>
              <a:t>The current 30% turnover rate, and anticipated</a:t>
            </a:r>
            <a:br>
              <a:rPr lang="en-US" sz="1200" dirty="0"/>
            </a:br>
            <a:r>
              <a:rPr lang="en-US" sz="1200" b="1" dirty="0">
                <a:latin typeface="Arial" panose="020B0604020202020204" pitchFamily="34" charset="0"/>
                <a:cs typeface="Arial" panose="020B0604020202020204" pitchFamily="34" charset="0"/>
              </a:rPr>
              <a:t>5% YOY Sales Head Count Growth </a:t>
            </a:r>
            <a:r>
              <a:rPr lang="en-US" sz="1200" dirty="0"/>
              <a:t>projection have put immense strain on the Current Recruitment and Onboarding systems and processes which presents a real risk to continued sales growth.</a:t>
            </a:r>
          </a:p>
          <a:p>
            <a:pPr>
              <a:spcAft>
                <a:spcPts val="508"/>
              </a:spcAft>
            </a:pPr>
            <a:r>
              <a:rPr lang="en-US" sz="1400" b="1" dirty="0">
                <a:solidFill>
                  <a:srgbClr val="F2635D"/>
                </a:solidFill>
                <a:latin typeface="Arial" panose="020B0604020202020204" pitchFamily="34" charset="0"/>
                <a:cs typeface="Arial" panose="020B0604020202020204" pitchFamily="34" charset="0"/>
              </a:rPr>
              <a:t>Transactional Employee Support </a:t>
            </a:r>
          </a:p>
          <a:p>
            <a:pPr>
              <a:spcAft>
                <a:spcPts val="1978"/>
              </a:spcAft>
            </a:pPr>
            <a:r>
              <a:rPr lang="en-US" sz="1200" dirty="0"/>
              <a:t>Employee surveys show that lack of employee</a:t>
            </a:r>
            <a:br>
              <a:rPr lang="en-US" sz="1200" dirty="0"/>
            </a:br>
            <a:r>
              <a:rPr lang="en-US" sz="1200" dirty="0"/>
              <a:t>self-service utilization has created an environment where </a:t>
            </a:r>
            <a:r>
              <a:rPr lang="en-US" sz="1200" b="1" dirty="0">
                <a:latin typeface="Arial" panose="020B0604020202020204" pitchFamily="34" charset="0"/>
                <a:cs typeface="Arial" panose="020B0604020202020204" pitchFamily="34" charset="0"/>
              </a:rPr>
              <a:t>employee focus </a:t>
            </a:r>
            <a:r>
              <a:rPr lang="en-US" sz="1200" dirty="0"/>
              <a:t>is being taken away from sales production/customer support, and employee satisfaction is low. </a:t>
            </a:r>
          </a:p>
          <a:p>
            <a:pPr>
              <a:spcAft>
                <a:spcPts val="508"/>
              </a:spcAft>
            </a:pPr>
            <a:r>
              <a:rPr lang="en-US" sz="1400" b="1" dirty="0">
                <a:solidFill>
                  <a:srgbClr val="F2635D"/>
                </a:solidFill>
                <a:latin typeface="Arial" panose="020B0604020202020204" pitchFamily="34" charset="0"/>
                <a:cs typeface="Arial" panose="020B0604020202020204" pitchFamily="34" charset="0"/>
              </a:rPr>
              <a:t>Data Mining and Compliance Reporting </a:t>
            </a:r>
          </a:p>
          <a:p>
            <a:r>
              <a:rPr lang="en-US" sz="1200" dirty="0"/>
              <a:t>Disparate systems and a lack of </a:t>
            </a:r>
            <a:r>
              <a:rPr lang="en-US" sz="1200" b="1" dirty="0">
                <a:latin typeface="Arial" panose="020B0604020202020204" pitchFamily="34" charset="0"/>
                <a:cs typeface="Arial" panose="020B0604020202020204" pitchFamily="34" charset="0"/>
              </a:rPr>
              <a:t>historical data </a:t>
            </a:r>
            <a:r>
              <a:rPr lang="en-US" sz="1200" dirty="0"/>
              <a:t>causes tremendous delay, and accuracy concerns, for HR trend analysis and compliance reporting.</a:t>
            </a:r>
          </a:p>
        </p:txBody>
      </p:sp>
      <p:cxnSp>
        <p:nvCxnSpPr>
          <p:cNvPr id="9" name="Straight Connector 8">
            <a:extLst>
              <a:ext uri="{FF2B5EF4-FFF2-40B4-BE49-F238E27FC236}">
                <a16:creationId xmlns:a16="http://schemas.microsoft.com/office/drawing/2014/main" id="{58F2EDE3-47E7-45AD-82B3-EEE6572A1D1B}"/>
              </a:ext>
            </a:extLst>
          </p:cNvPr>
          <p:cNvCxnSpPr/>
          <p:nvPr/>
        </p:nvCxnSpPr>
        <p:spPr>
          <a:xfrm>
            <a:off x="6034614" y="0"/>
            <a:ext cx="0" cy="777240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AE0DBD-D517-7143-AD30-F6B501447265}"/>
              </a:ext>
            </a:extLst>
          </p:cNvPr>
          <p:cNvSpPr/>
          <p:nvPr/>
        </p:nvSpPr>
        <p:spPr>
          <a:xfrm>
            <a:off x="644512" y="617260"/>
            <a:ext cx="2990765" cy="1353576"/>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Evaluation results</a:t>
            </a:r>
          </a:p>
        </p:txBody>
      </p:sp>
    </p:spTree>
    <p:extLst>
      <p:ext uri="{BB962C8B-B14F-4D97-AF65-F5344CB8AC3E}">
        <p14:creationId xmlns:p14="http://schemas.microsoft.com/office/powerpoint/2010/main" val="28740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6D08BE85-1B25-C64B-AF94-DC980FE79DB5}"/>
              </a:ext>
            </a:extLst>
          </p:cNvPr>
          <p:cNvGraphicFramePr>
            <a:graphicFrameLocks noGrp="1"/>
          </p:cNvGraphicFramePr>
          <p:nvPr>
            <p:extLst>
              <p:ext uri="{D42A27DB-BD31-4B8C-83A1-F6EECF244321}">
                <p14:modId xmlns:p14="http://schemas.microsoft.com/office/powerpoint/2010/main" val="1713824208"/>
              </p:ext>
            </p:extLst>
          </p:nvPr>
        </p:nvGraphicFramePr>
        <p:xfrm>
          <a:off x="257175" y="2457099"/>
          <a:ext cx="9544050" cy="4712453"/>
        </p:xfrm>
        <a:graphic>
          <a:graphicData uri="http://schemas.openxmlformats.org/drawingml/2006/table">
            <a:tbl>
              <a:tblPr firstRow="1" bandRow="1">
                <a:tableStyleId>{5C22544A-7EE6-4342-B048-85BDC9FD1C3A}</a:tableStyleId>
              </a:tblPr>
              <a:tblGrid>
                <a:gridCol w="3910408">
                  <a:extLst>
                    <a:ext uri="{9D8B030D-6E8A-4147-A177-3AD203B41FA5}">
                      <a16:colId xmlns:a16="http://schemas.microsoft.com/office/drawing/2014/main" val="20000"/>
                    </a:ext>
                  </a:extLst>
                </a:gridCol>
                <a:gridCol w="1922067">
                  <a:extLst>
                    <a:ext uri="{9D8B030D-6E8A-4147-A177-3AD203B41FA5}">
                      <a16:colId xmlns:a16="http://schemas.microsoft.com/office/drawing/2014/main" val="20001"/>
                    </a:ext>
                  </a:extLst>
                </a:gridCol>
                <a:gridCol w="1723231">
                  <a:extLst>
                    <a:ext uri="{9D8B030D-6E8A-4147-A177-3AD203B41FA5}">
                      <a16:colId xmlns:a16="http://schemas.microsoft.com/office/drawing/2014/main" val="20002"/>
                    </a:ext>
                  </a:extLst>
                </a:gridCol>
                <a:gridCol w="1988344">
                  <a:extLst>
                    <a:ext uri="{9D8B030D-6E8A-4147-A177-3AD203B41FA5}">
                      <a16:colId xmlns:a16="http://schemas.microsoft.com/office/drawing/2014/main" val="20003"/>
                    </a:ext>
                  </a:extLst>
                </a:gridCol>
              </a:tblGrid>
              <a:tr h="362363">
                <a:tc>
                  <a:txBody>
                    <a:bodyPr/>
                    <a:lstStyle/>
                    <a:p>
                      <a:pPr algn="l"/>
                      <a:r>
                        <a:rPr lang="en-US" sz="1200" b="1" i="0" dirty="0">
                          <a:latin typeface="Arial" panose="020B0604020202020204" pitchFamily="34" charset="0"/>
                          <a:cs typeface="Arial" panose="020B0604020202020204" pitchFamily="34" charset="0"/>
                        </a:rPr>
                        <a:t>Requirement</a:t>
                      </a:r>
                    </a:p>
                  </a:txBody>
                  <a:tcPr marL="79166" marR="79166" marT="79166" marB="79166" anchor="ctr">
                    <a:solidFill>
                      <a:srgbClr val="F2635D"/>
                    </a:solidFill>
                  </a:tcPr>
                </a:tc>
                <a:tc>
                  <a:txBody>
                    <a:bodyPr/>
                    <a:lstStyle/>
                    <a:p>
                      <a:pPr algn="l"/>
                      <a:r>
                        <a:rPr lang="en-US" sz="1200" b="1" i="0" dirty="0">
                          <a:latin typeface="Arial" panose="020B0604020202020204" pitchFamily="34" charset="0"/>
                          <a:cs typeface="Arial" panose="020B0604020202020204" pitchFamily="34" charset="0"/>
                        </a:rPr>
                        <a:t>Vendor 1</a:t>
                      </a:r>
                    </a:p>
                  </a:txBody>
                  <a:tcPr marL="79166" marR="79166" marT="79166" marB="79166" anchor="ctr">
                    <a:solidFill>
                      <a:srgbClr val="F2635D"/>
                    </a:solidFill>
                  </a:tcPr>
                </a:tc>
                <a:tc>
                  <a:txBody>
                    <a:bodyPr/>
                    <a:lstStyle/>
                    <a:p>
                      <a:pPr algn="l"/>
                      <a:r>
                        <a:rPr lang="en-US" sz="1200" b="1" i="0" dirty="0">
                          <a:latin typeface="Arial" panose="020B0604020202020204" pitchFamily="34" charset="0"/>
                          <a:cs typeface="Arial" panose="020B0604020202020204" pitchFamily="34" charset="0"/>
                        </a:rPr>
                        <a:t>Vendor</a:t>
                      </a:r>
                      <a:r>
                        <a:rPr lang="en-US" sz="1200" b="1" i="0" baseline="0" dirty="0">
                          <a:latin typeface="Arial" panose="020B0604020202020204" pitchFamily="34" charset="0"/>
                          <a:cs typeface="Arial" panose="020B0604020202020204" pitchFamily="34" charset="0"/>
                        </a:rPr>
                        <a:t> 2</a:t>
                      </a:r>
                      <a:endParaRPr lang="en-US" sz="1200" b="1" i="0" dirty="0">
                        <a:latin typeface="Arial" panose="020B0604020202020204" pitchFamily="34" charset="0"/>
                        <a:cs typeface="Arial" panose="020B0604020202020204" pitchFamily="34" charset="0"/>
                      </a:endParaRPr>
                    </a:p>
                  </a:txBody>
                  <a:tcPr marL="79166" marR="79166" marT="79166" marB="79166" anchor="ctr">
                    <a:solidFill>
                      <a:srgbClr val="F2635D"/>
                    </a:solidFill>
                  </a:tcPr>
                </a:tc>
                <a:tc>
                  <a:txBody>
                    <a:bodyPr/>
                    <a:lstStyle/>
                    <a:p>
                      <a:pPr algn="l"/>
                      <a:r>
                        <a:rPr lang="en-US" sz="1200" b="1" i="0" dirty="0">
                          <a:latin typeface="Arial" panose="020B0604020202020204" pitchFamily="34" charset="0"/>
                          <a:cs typeface="Arial" panose="020B0604020202020204" pitchFamily="34" charset="0"/>
                        </a:rPr>
                        <a:t>Vendor 3</a:t>
                      </a:r>
                    </a:p>
                  </a:txBody>
                  <a:tcPr marL="79166" marR="79166" marT="79166" marB="79166" anchor="ctr">
                    <a:solidFill>
                      <a:srgbClr val="F2635D"/>
                    </a:solidFill>
                  </a:tcPr>
                </a:tc>
                <a:extLst>
                  <a:ext uri="{0D108BD9-81ED-4DB2-BD59-A6C34878D82A}">
                    <a16:rowId xmlns:a16="http://schemas.microsoft.com/office/drawing/2014/main" val="10000"/>
                  </a:ext>
                </a:extLst>
              </a:tr>
              <a:tr h="290006">
                <a:tc>
                  <a:txBody>
                    <a:bodyPr/>
                    <a:lstStyle/>
                    <a:p>
                      <a:pPr algn="ctr"/>
                      <a:endParaRPr lang="en-US" sz="1300" i="1"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1"/>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2"/>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3"/>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4"/>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5"/>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6"/>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7"/>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8"/>
                  </a:ext>
                </a:extLst>
              </a:tr>
              <a:tr h="290006">
                <a:tc>
                  <a:txBody>
                    <a:bodyPr/>
                    <a:lstStyle/>
                    <a:p>
                      <a:pPr algn="ctr"/>
                      <a:endParaRPr lang="en-US" sz="1300" i="1"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09"/>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10"/>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11"/>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0012"/>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3493558842"/>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720302815"/>
                  </a:ext>
                </a:extLst>
              </a:tr>
              <a:tr h="290006">
                <a:tc>
                  <a:txBody>
                    <a:bodyPr/>
                    <a:lstStyle/>
                    <a:p>
                      <a:pPr algn="ctr"/>
                      <a:endParaRPr lang="en-US" sz="1300" dirty="0">
                        <a:solidFill>
                          <a:schemeClr val="tx1"/>
                        </a:solidFill>
                      </a:endParaRPr>
                    </a:p>
                  </a:txBody>
                  <a:tcPr marL="86566" marR="86566" marT="43282" marB="43282">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R w="12700" cap="flat" cmpd="sng" algn="ctr">
                      <a:solidFill>
                        <a:srgbClr val="EFDFD1"/>
                      </a:solidFill>
                      <a:prstDash val="solid"/>
                      <a:round/>
                      <a:headEnd type="none" w="med" len="med"/>
                      <a:tailEnd type="none" w="med" len="med"/>
                    </a:lnR>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tc>
                  <a:txBody>
                    <a:bodyPr/>
                    <a:lstStyle/>
                    <a:p>
                      <a:endParaRPr lang="en-US" sz="1300" dirty="0"/>
                    </a:p>
                  </a:txBody>
                  <a:tcPr marL="86566" marR="86566" marT="43282" marB="43282">
                    <a:lnL w="12700" cap="flat" cmpd="sng" algn="ctr">
                      <a:solidFill>
                        <a:srgbClr val="EFDFD1"/>
                      </a:solidFill>
                      <a:prstDash val="solid"/>
                      <a:round/>
                      <a:headEnd type="none" w="med" len="med"/>
                      <a:tailEnd type="none" w="med" len="med"/>
                    </a:lnL>
                    <a:lnT w="12700" cap="flat" cmpd="sng" algn="ctr">
                      <a:solidFill>
                        <a:srgbClr val="EFDFD1"/>
                      </a:solidFill>
                      <a:prstDash val="solid"/>
                      <a:round/>
                      <a:headEnd type="none" w="med" len="med"/>
                      <a:tailEnd type="none" w="med" len="med"/>
                    </a:lnT>
                    <a:lnB w="12700" cap="flat" cmpd="sng" algn="ctr">
                      <a:solidFill>
                        <a:srgbClr val="EFDFD1"/>
                      </a:solidFill>
                      <a:prstDash val="solid"/>
                      <a:round/>
                      <a:headEnd type="none" w="med" len="med"/>
                      <a:tailEnd type="none" w="med" len="med"/>
                    </a:lnB>
                    <a:noFill/>
                  </a:tcPr>
                </a:tc>
                <a:extLst>
                  <a:ext uri="{0D108BD9-81ED-4DB2-BD59-A6C34878D82A}">
                    <a16:rowId xmlns:a16="http://schemas.microsoft.com/office/drawing/2014/main" val="1440355437"/>
                  </a:ext>
                </a:extLst>
              </a:tr>
            </a:tbl>
          </a:graphicData>
        </a:graphic>
      </p:graphicFrame>
      <p:sp>
        <p:nvSpPr>
          <p:cNvPr id="28" name="Rectangle 27">
            <a:extLst>
              <a:ext uri="{FF2B5EF4-FFF2-40B4-BE49-F238E27FC236}">
                <a16:creationId xmlns:a16="http://schemas.microsoft.com/office/drawing/2014/main" id="{06FD15F6-4255-3D4A-9475-59AC345D3EE6}"/>
              </a:ext>
            </a:extLst>
          </p:cNvPr>
          <p:cNvSpPr/>
          <p:nvPr/>
        </p:nvSpPr>
        <p:spPr>
          <a:xfrm>
            <a:off x="2136" y="1736901"/>
            <a:ext cx="10054136" cy="615553"/>
          </a:xfrm>
          <a:prstGeom prst="rect">
            <a:avLst/>
          </a:prstGeom>
        </p:spPr>
        <p:txBody>
          <a:bodyPr wrap="square" lIns="0" tIns="0" rIns="0" bIns="0" anchor="t">
            <a:spAutoFit/>
          </a:bodyPr>
          <a:lstStyle/>
          <a:p>
            <a:pPr algn="ctr">
              <a:spcAft>
                <a:spcPts val="660"/>
              </a:spcAft>
            </a:pPr>
            <a:r>
              <a:rPr lang="en-US" sz="4000" b="1" dirty="0">
                <a:solidFill>
                  <a:schemeClr val="tx1">
                    <a:lumMod val="65000"/>
                    <a:lumOff val="35000"/>
                  </a:schemeClr>
                </a:solidFill>
                <a:latin typeface="Arial" panose="020B0604020202020204" pitchFamily="34" charset="0"/>
                <a:cs typeface="Arial" panose="020B0604020202020204" pitchFamily="34" charset="0"/>
              </a:rPr>
              <a:t>Vendor comparison checklist</a:t>
            </a:r>
          </a:p>
        </p:txBody>
      </p:sp>
      <p:pic>
        <p:nvPicPr>
          <p:cNvPr id="3" name="Picture 2">
            <a:extLst>
              <a:ext uri="{FF2B5EF4-FFF2-40B4-BE49-F238E27FC236}">
                <a16:creationId xmlns:a16="http://schemas.microsoft.com/office/drawing/2014/main" id="{A1231F3E-60D3-D046-9600-F06AF6D1B4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813" r="315" b="25207"/>
          <a:stretch/>
        </p:blipFill>
        <p:spPr>
          <a:xfrm>
            <a:off x="2136" y="0"/>
            <a:ext cx="8135806" cy="1631297"/>
          </a:xfrm>
          <a:prstGeom prst="rect">
            <a:avLst/>
          </a:prstGeom>
        </p:spPr>
      </p:pic>
      <p:sp>
        <p:nvSpPr>
          <p:cNvPr id="30" name="TextBox 29">
            <a:extLst>
              <a:ext uri="{FF2B5EF4-FFF2-40B4-BE49-F238E27FC236}">
                <a16:creationId xmlns:a16="http://schemas.microsoft.com/office/drawing/2014/main" id="{ED18818C-CE2A-3040-BB16-B5B21E552BD5}"/>
              </a:ext>
            </a:extLst>
          </p:cNvPr>
          <p:cNvSpPr txBox="1"/>
          <p:nvPr/>
        </p:nvSpPr>
        <p:spPr>
          <a:xfrm>
            <a:off x="7661021" y="0"/>
            <a:ext cx="2395251" cy="1631297"/>
          </a:xfrm>
          <a:prstGeom prst="rect">
            <a:avLst/>
          </a:prstGeom>
          <a:solidFill>
            <a:srgbClr val="EFDFD1"/>
          </a:solidFill>
        </p:spPr>
        <p:txBody>
          <a:bodyPr wrap="square" lIns="118751" tIns="274257" rIns="118751" bIns="274257" rtlCol="0" anchor="ctr">
            <a:noAutofit/>
          </a:bodyPr>
          <a:lstStyle/>
          <a:p>
            <a:pPr>
              <a:lnSpc>
                <a:spcPts val="1500"/>
              </a:lnSpc>
            </a:pPr>
            <a:r>
              <a:rPr lang="en-US" sz="1100" dirty="0">
                <a:latin typeface="Arial" panose="020B0604020202020204" pitchFamily="34" charset="0"/>
                <a:cs typeface="Arial" panose="020B0604020202020204" pitchFamily="34" charset="0"/>
              </a:rPr>
              <a:t>Note: Prioritize your list of requirements and buying criteria based on the needs you uncover during your evaluation. Defining “must haves” vs “nice to haves” is also helpful.</a:t>
            </a:r>
          </a:p>
        </p:txBody>
      </p:sp>
      <p:sp>
        <p:nvSpPr>
          <p:cNvPr id="2" name="Rectangle 1">
            <a:extLst>
              <a:ext uri="{FF2B5EF4-FFF2-40B4-BE49-F238E27FC236}">
                <a16:creationId xmlns:a16="http://schemas.microsoft.com/office/drawing/2014/main" id="{86FEF337-5A87-40E9-A2AB-278A789AE452}"/>
              </a:ext>
            </a:extLst>
          </p:cNvPr>
          <p:cNvSpPr/>
          <p:nvPr/>
        </p:nvSpPr>
        <p:spPr>
          <a:xfrm>
            <a:off x="257175" y="2469799"/>
            <a:ext cx="9544050" cy="4712453"/>
          </a:xfrm>
          <a:prstGeom prst="rect">
            <a:avLst/>
          </a:prstGeom>
          <a:noFill/>
          <a:ln>
            <a:solidFill>
              <a:srgbClr val="F2635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6564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DC758-AF44-AD40-AA9F-1AF7D509F593}"/>
              </a:ext>
            </a:extLst>
          </p:cNvPr>
          <p:cNvSpPr/>
          <p:nvPr/>
        </p:nvSpPr>
        <p:spPr>
          <a:xfrm>
            <a:off x="500888" y="481233"/>
            <a:ext cx="6140544" cy="676788"/>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Vendor name</a:t>
            </a:r>
          </a:p>
        </p:txBody>
      </p:sp>
      <p:sp>
        <p:nvSpPr>
          <p:cNvPr id="8" name="Rectangle 7">
            <a:extLst>
              <a:ext uri="{FF2B5EF4-FFF2-40B4-BE49-F238E27FC236}">
                <a16:creationId xmlns:a16="http://schemas.microsoft.com/office/drawing/2014/main" id="{489C7F57-27EB-EC4A-99F5-86A2A33817A6}"/>
              </a:ext>
            </a:extLst>
          </p:cNvPr>
          <p:cNvSpPr/>
          <p:nvPr/>
        </p:nvSpPr>
        <p:spPr>
          <a:xfrm>
            <a:off x="500888" y="1555209"/>
            <a:ext cx="9127959" cy="369332"/>
          </a:xfrm>
          <a:prstGeom prst="rect">
            <a:avLst/>
          </a:prstGeom>
        </p:spPr>
        <p:txBody>
          <a:bodyPr wrap="square" lIns="0" tIns="0" rIns="0" bIns="0" anchor="t" anchorCtr="0">
            <a:spAutoFit/>
          </a:bodyPr>
          <a:lstStyle/>
          <a:p>
            <a:pPr>
              <a:spcAft>
                <a:spcPts val="1978"/>
              </a:spcAft>
              <a:buClr>
                <a:srgbClr val="D0261D"/>
              </a:buClr>
            </a:pPr>
            <a:r>
              <a:rPr lang="en-US" sz="1200" b="1" dirty="0">
                <a:latin typeface="Arial" panose="020B0604020202020204" pitchFamily="34" charset="0"/>
                <a:cs typeface="Arial" panose="020B0604020202020204" pitchFamily="34" charset="0"/>
              </a:rPr>
              <a:t>Vendor credentials. </a:t>
            </a:r>
            <a:r>
              <a:rPr lang="en-US" sz="1200" dirty="0">
                <a:cs typeface="Arial" panose="020B0604020202020204" pitchFamily="34" charset="0"/>
              </a:rPr>
              <a:t>Lorem ipsum dos dolor sit amet, consectetur ster mesta adipiscing elit. Vivamus tortor um nisl, pretium tempor quam vitae, posuere elementum odio. Nullam al sodales lorem. Nulla rhoncus acus libero idlo es mattis tortor.</a:t>
            </a:r>
          </a:p>
        </p:txBody>
      </p:sp>
      <p:sp>
        <p:nvSpPr>
          <p:cNvPr id="21" name="Picture Placeholder 20">
            <a:extLst>
              <a:ext uri="{FF2B5EF4-FFF2-40B4-BE49-F238E27FC236}">
                <a16:creationId xmlns:a16="http://schemas.microsoft.com/office/drawing/2014/main" id="{00F892F8-81BF-1C42-835F-C744C849EFDC}"/>
              </a:ext>
            </a:extLst>
          </p:cNvPr>
          <p:cNvSpPr>
            <a:spLocks noGrp="1"/>
          </p:cNvSpPr>
          <p:nvPr>
            <p:ph type="pic" sz="quarter" idx="10"/>
          </p:nvPr>
        </p:nvSpPr>
        <p:spPr/>
      </p:sp>
      <p:sp>
        <p:nvSpPr>
          <p:cNvPr id="22" name="Picture Placeholder 21">
            <a:extLst>
              <a:ext uri="{FF2B5EF4-FFF2-40B4-BE49-F238E27FC236}">
                <a16:creationId xmlns:a16="http://schemas.microsoft.com/office/drawing/2014/main" id="{F125E5DB-F950-5546-95AF-5C761310F071}"/>
              </a:ext>
            </a:extLst>
          </p:cNvPr>
          <p:cNvSpPr>
            <a:spLocks noGrp="1"/>
          </p:cNvSpPr>
          <p:nvPr>
            <p:ph type="pic" sz="quarter" idx="11"/>
          </p:nvPr>
        </p:nvSpPr>
        <p:spPr/>
      </p:sp>
      <p:sp>
        <p:nvSpPr>
          <p:cNvPr id="23" name="Picture Placeholder 22">
            <a:extLst>
              <a:ext uri="{FF2B5EF4-FFF2-40B4-BE49-F238E27FC236}">
                <a16:creationId xmlns:a16="http://schemas.microsoft.com/office/drawing/2014/main" id="{D441DF97-6BBF-E348-AE04-B1A5DA5D5949}"/>
              </a:ext>
            </a:extLst>
          </p:cNvPr>
          <p:cNvSpPr>
            <a:spLocks noGrp="1"/>
          </p:cNvSpPr>
          <p:nvPr>
            <p:ph type="pic" sz="quarter" idx="12"/>
          </p:nvPr>
        </p:nvSpPr>
        <p:spPr/>
      </p:sp>
      <p:sp>
        <p:nvSpPr>
          <p:cNvPr id="24" name="Picture Placeholder 23">
            <a:extLst>
              <a:ext uri="{FF2B5EF4-FFF2-40B4-BE49-F238E27FC236}">
                <a16:creationId xmlns:a16="http://schemas.microsoft.com/office/drawing/2014/main" id="{A6F00D82-57E8-2246-9A6E-9702C1267D55}"/>
              </a:ext>
            </a:extLst>
          </p:cNvPr>
          <p:cNvSpPr>
            <a:spLocks noGrp="1"/>
          </p:cNvSpPr>
          <p:nvPr>
            <p:ph type="pic" sz="quarter" idx="13"/>
          </p:nvPr>
        </p:nvSpPr>
        <p:spPr/>
      </p:sp>
      <p:sp>
        <p:nvSpPr>
          <p:cNvPr id="9" name="Rectangle 8">
            <a:extLst>
              <a:ext uri="{FF2B5EF4-FFF2-40B4-BE49-F238E27FC236}">
                <a16:creationId xmlns:a16="http://schemas.microsoft.com/office/drawing/2014/main" id="{E254C81E-E391-469C-A2FC-60CA54D6336D}"/>
              </a:ext>
            </a:extLst>
          </p:cNvPr>
          <p:cNvSpPr/>
          <p:nvPr/>
        </p:nvSpPr>
        <p:spPr>
          <a:xfrm>
            <a:off x="0" y="2381722"/>
            <a:ext cx="10058400" cy="184666"/>
          </a:xfrm>
          <a:prstGeom prst="rect">
            <a:avLst/>
          </a:prstGeom>
        </p:spPr>
        <p:txBody>
          <a:bodyPr wrap="square" lIns="0" tIns="0" rIns="0" bIns="0" anchor="t" anchorCtr="0">
            <a:spAutoFit/>
          </a:bodyPr>
          <a:lstStyle/>
          <a:p>
            <a:pPr algn="ctr">
              <a:spcAft>
                <a:spcPts val="1978"/>
              </a:spcAft>
              <a:buClr>
                <a:srgbClr val="D0261D"/>
              </a:buClr>
            </a:pPr>
            <a:r>
              <a:rPr lang="en-US" sz="1200" b="1" i="1" dirty="0">
                <a:solidFill>
                  <a:schemeClr val="tx1">
                    <a:lumMod val="65000"/>
                    <a:lumOff val="35000"/>
                  </a:schemeClr>
                </a:solidFill>
                <a:latin typeface="Arial" panose="020B0604020202020204" pitchFamily="34" charset="0"/>
                <a:cs typeface="Arial" panose="020B0604020202020204" pitchFamily="34" charset="0"/>
              </a:rPr>
              <a:t>Placeholders for screenshots and demo launch </a:t>
            </a:r>
            <a:r>
              <a:rPr lang="en-US" sz="1200" i="1" dirty="0">
                <a:solidFill>
                  <a:schemeClr val="tx1">
                    <a:lumMod val="65000"/>
                    <a:lumOff val="35000"/>
                  </a:schemeClr>
                </a:solidFill>
                <a:cs typeface="Arial" panose="020B0604020202020204" pitchFamily="34" charset="0"/>
              </a:rPr>
              <a:t>.</a:t>
            </a:r>
          </a:p>
        </p:txBody>
      </p:sp>
    </p:spTree>
    <p:extLst>
      <p:ext uri="{BB962C8B-B14F-4D97-AF65-F5344CB8AC3E}">
        <p14:creationId xmlns:p14="http://schemas.microsoft.com/office/powerpoint/2010/main" val="37451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28BC5D-07E4-3249-B0C7-C365FCA26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6" b="19084"/>
          <a:stretch/>
        </p:blipFill>
        <p:spPr>
          <a:xfrm>
            <a:off x="6349743" y="1"/>
            <a:ext cx="3706524" cy="2127155"/>
          </a:xfrm>
          <a:prstGeom prst="rect">
            <a:avLst/>
          </a:prstGeom>
        </p:spPr>
      </p:pic>
      <p:sp>
        <p:nvSpPr>
          <p:cNvPr id="41" name="Rectangle 40">
            <a:extLst>
              <a:ext uri="{FF2B5EF4-FFF2-40B4-BE49-F238E27FC236}">
                <a16:creationId xmlns:a16="http://schemas.microsoft.com/office/drawing/2014/main" id="{5F81D8D3-1C9E-477B-9531-934812D7B068}"/>
              </a:ext>
            </a:extLst>
          </p:cNvPr>
          <p:cNvSpPr/>
          <p:nvPr/>
        </p:nvSpPr>
        <p:spPr>
          <a:xfrm flipV="1">
            <a:off x="-14814" y="4748532"/>
            <a:ext cx="6379370" cy="804968"/>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11" name="Rectangle 10">
            <a:extLst>
              <a:ext uri="{FF2B5EF4-FFF2-40B4-BE49-F238E27FC236}">
                <a16:creationId xmlns:a16="http://schemas.microsoft.com/office/drawing/2014/main" id="{65E19036-D2A1-B449-8FFA-10A1F1A9D0DE}"/>
              </a:ext>
            </a:extLst>
          </p:cNvPr>
          <p:cNvSpPr/>
          <p:nvPr/>
        </p:nvSpPr>
        <p:spPr>
          <a:xfrm>
            <a:off x="6349743" y="2127156"/>
            <a:ext cx="3706524" cy="5645245"/>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14" name="Rectangle 13">
            <a:extLst>
              <a:ext uri="{FF2B5EF4-FFF2-40B4-BE49-F238E27FC236}">
                <a16:creationId xmlns:a16="http://schemas.microsoft.com/office/drawing/2014/main" id="{29981F92-6BE4-F447-A858-B795A351B4B2}"/>
              </a:ext>
            </a:extLst>
          </p:cNvPr>
          <p:cNvSpPr/>
          <p:nvPr/>
        </p:nvSpPr>
        <p:spPr>
          <a:xfrm>
            <a:off x="6755009" y="3022106"/>
            <a:ext cx="2889668" cy="3795911"/>
          </a:xfrm>
          <a:prstGeom prst="rect">
            <a:avLst/>
          </a:prstGeom>
        </p:spPr>
        <p:txBody>
          <a:bodyPr wrap="square" lIns="0" tIns="0" rIns="0" bIns="0" anchor="ctr">
            <a:spAutoFit/>
          </a:bodyPr>
          <a:lstStyle/>
          <a:p>
            <a:pPr>
              <a:spcAft>
                <a:spcPts val="508"/>
              </a:spcAft>
              <a:buClr>
                <a:srgbClr val="D0261D"/>
              </a:buClr>
            </a:pPr>
            <a:r>
              <a:rPr lang="en-US" sz="1200" b="1" dirty="0">
                <a:solidFill>
                  <a:schemeClr val="tx1">
                    <a:lumMod val="65000"/>
                    <a:lumOff val="35000"/>
                  </a:schemeClr>
                </a:solidFill>
                <a:cs typeface="Arial" panose="020B0604020202020204" pitchFamily="34" charset="0"/>
              </a:rPr>
              <a:t>Invoice Costs</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ATS, HRIS, Payroll, Benefits, LMS, Training and Developments Content, Time and Attendance, 401k </a:t>
            </a:r>
          </a:p>
          <a:p>
            <a:pPr>
              <a:spcAft>
                <a:spcPts val="508"/>
              </a:spcAft>
              <a:buClr>
                <a:srgbClr val="D0261D"/>
              </a:buClr>
            </a:pPr>
            <a:r>
              <a:rPr lang="en-US" sz="1200" b="1" dirty="0">
                <a:solidFill>
                  <a:schemeClr val="tx1">
                    <a:lumMod val="65000"/>
                    <a:lumOff val="35000"/>
                  </a:schemeClr>
                </a:solidFill>
                <a:latin typeface="Arial" panose="020B0604020202020204" pitchFamily="34" charset="0"/>
                <a:cs typeface="Arial" panose="020B0604020202020204" pitchFamily="34" charset="0"/>
              </a:rPr>
              <a:t>Service Costs</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Legal Council, HR Consultants, Benefits Administration/Coverage Costs </a:t>
            </a:r>
          </a:p>
          <a:p>
            <a:pPr>
              <a:spcAft>
                <a:spcPts val="508"/>
              </a:spcAft>
              <a:buClr>
                <a:srgbClr val="D0261D"/>
              </a:buClr>
            </a:pPr>
            <a:r>
              <a:rPr lang="en-US" sz="1200" b="1" dirty="0">
                <a:solidFill>
                  <a:schemeClr val="tx1">
                    <a:lumMod val="65000"/>
                    <a:lumOff val="35000"/>
                  </a:schemeClr>
                </a:solidFill>
                <a:latin typeface="Arial" panose="020B0604020202020204" pitchFamily="34" charset="0"/>
                <a:cs typeface="Arial" panose="020B0604020202020204" pitchFamily="34" charset="0"/>
              </a:rPr>
              <a:t>Labor Costs</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HR/PR time allocation, Manager and Employee Time Return </a:t>
            </a:r>
          </a:p>
          <a:p>
            <a:pPr>
              <a:spcAft>
                <a:spcPts val="508"/>
              </a:spcAft>
              <a:buClr>
                <a:srgbClr val="D0261D"/>
              </a:buClr>
            </a:pPr>
            <a:r>
              <a:rPr lang="en-US" sz="1200" b="1" dirty="0">
                <a:solidFill>
                  <a:schemeClr val="tx1">
                    <a:lumMod val="65000"/>
                    <a:lumOff val="35000"/>
                  </a:schemeClr>
                </a:solidFill>
                <a:latin typeface="Arial" panose="020B0604020202020204" pitchFamily="34" charset="0"/>
                <a:cs typeface="Arial" panose="020B0604020202020204" pitchFamily="34" charset="0"/>
              </a:rPr>
              <a:t>Opportunity Costs </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Tax incentives, Turnover Rates/Impact, Payroll Accuracy, Benefit Invoice Reconciliation </a:t>
            </a:r>
          </a:p>
        </p:txBody>
      </p:sp>
      <p:sp>
        <p:nvSpPr>
          <p:cNvPr id="17" name="Rectangle 16">
            <a:extLst>
              <a:ext uri="{FF2B5EF4-FFF2-40B4-BE49-F238E27FC236}">
                <a16:creationId xmlns:a16="http://schemas.microsoft.com/office/drawing/2014/main" id="{ED2292B9-9E12-C843-9E05-97D981DD321C}"/>
              </a:ext>
            </a:extLst>
          </p:cNvPr>
          <p:cNvSpPr/>
          <p:nvPr/>
        </p:nvSpPr>
        <p:spPr>
          <a:xfrm>
            <a:off x="500888" y="481233"/>
            <a:ext cx="2990765" cy="1353576"/>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Investment summary</a:t>
            </a:r>
          </a:p>
        </p:txBody>
      </p:sp>
      <p:graphicFrame>
        <p:nvGraphicFramePr>
          <p:cNvPr id="4" name="Chart 3">
            <a:extLst>
              <a:ext uri="{FF2B5EF4-FFF2-40B4-BE49-F238E27FC236}">
                <a16:creationId xmlns:a16="http://schemas.microsoft.com/office/drawing/2014/main" id="{97073E38-5D1E-9648-A1CB-5E80C0617097}"/>
              </a:ext>
            </a:extLst>
          </p:cNvPr>
          <p:cNvGraphicFramePr/>
          <p:nvPr>
            <p:extLst>
              <p:ext uri="{D42A27DB-BD31-4B8C-83A1-F6EECF244321}">
                <p14:modId xmlns:p14="http://schemas.microsoft.com/office/powerpoint/2010/main" val="2073995464"/>
              </p:ext>
            </p:extLst>
          </p:nvPr>
        </p:nvGraphicFramePr>
        <p:xfrm>
          <a:off x="587927" y="2262506"/>
          <a:ext cx="5210289" cy="221782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4CAE9909-D956-1641-8CC8-2BE423A75987}"/>
              </a:ext>
            </a:extLst>
          </p:cNvPr>
          <p:cNvSpPr txBox="1"/>
          <p:nvPr/>
        </p:nvSpPr>
        <p:spPr>
          <a:xfrm>
            <a:off x="2608969" y="2541359"/>
            <a:ext cx="1150537" cy="840385"/>
          </a:xfrm>
          <a:prstGeom prst="rect">
            <a:avLst/>
          </a:prstGeom>
          <a:noFill/>
        </p:spPr>
        <p:txBody>
          <a:bodyPr wrap="square" lIns="0" tIns="0" rIns="0" bIns="0" rtlCol="0">
            <a:noAutofit/>
          </a:bodyPr>
          <a:lstStyle/>
          <a:p>
            <a:pPr algn="ctr">
              <a:spcAft>
                <a:spcPts val="221"/>
              </a:spcAft>
            </a:pPr>
            <a:r>
              <a:rPr lang="en-US" sz="1200" dirty="0">
                <a:solidFill>
                  <a:srgbClr val="222222"/>
                </a:solidFill>
              </a:rPr>
              <a:t>System/</a:t>
            </a:r>
            <a:br>
              <a:rPr lang="en-US" sz="1200" dirty="0">
                <a:solidFill>
                  <a:srgbClr val="222222"/>
                </a:solidFill>
              </a:rPr>
            </a:br>
            <a:r>
              <a:rPr lang="en-US" sz="1200" dirty="0">
                <a:solidFill>
                  <a:srgbClr val="222222"/>
                </a:solidFill>
              </a:rPr>
              <a:t>Service Offsets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90F245B3-ACAA-C344-A28F-5DEB52401861}"/>
              </a:ext>
            </a:extLst>
          </p:cNvPr>
          <p:cNvSpPr txBox="1"/>
          <p:nvPr/>
        </p:nvSpPr>
        <p:spPr>
          <a:xfrm>
            <a:off x="3810253" y="2541361"/>
            <a:ext cx="851414" cy="579646"/>
          </a:xfrm>
          <a:prstGeom prst="rect">
            <a:avLst/>
          </a:prstGeom>
          <a:noFill/>
        </p:spPr>
        <p:txBody>
          <a:bodyPr wrap="square" lIns="0" tIns="0" rIns="0" bIns="0" rtlCol="0">
            <a:spAutoFit/>
          </a:bodyPr>
          <a:lstStyle/>
          <a:p>
            <a:pPr algn="ctr">
              <a:spcAft>
                <a:spcPts val="221"/>
              </a:spcAft>
            </a:pPr>
            <a:r>
              <a:rPr lang="en-US" sz="1200" dirty="0">
                <a:solidFill>
                  <a:srgbClr val="222222"/>
                </a:solidFill>
              </a:rPr>
              <a:t>Labor</a:t>
            </a:r>
            <a:br>
              <a:rPr lang="en-US" sz="1200" dirty="0">
                <a:solidFill>
                  <a:srgbClr val="222222"/>
                </a:solidFill>
              </a:rPr>
            </a:br>
            <a:r>
              <a:rPr lang="en-US" sz="1200" dirty="0">
                <a:solidFill>
                  <a:srgbClr val="222222"/>
                </a:solidFill>
              </a:rPr>
              <a:t>Offsets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C7860F5C-ABCD-0B4D-B164-6F6235510C62}"/>
              </a:ext>
            </a:extLst>
          </p:cNvPr>
          <p:cNvSpPr txBox="1"/>
          <p:nvPr/>
        </p:nvSpPr>
        <p:spPr>
          <a:xfrm>
            <a:off x="4797310" y="2541363"/>
            <a:ext cx="936556" cy="637341"/>
          </a:xfrm>
          <a:prstGeom prst="rect">
            <a:avLst/>
          </a:prstGeom>
          <a:noFill/>
        </p:spPr>
        <p:txBody>
          <a:bodyPr wrap="square" lIns="0" tIns="0" rIns="0" bIns="0" rtlCol="0">
            <a:noAutofit/>
          </a:bodyPr>
          <a:lstStyle/>
          <a:p>
            <a:pPr algn="ctr">
              <a:spcAft>
                <a:spcPts val="221"/>
              </a:spcAft>
            </a:pPr>
            <a:r>
              <a:rPr lang="en-US" sz="1200" dirty="0">
                <a:solidFill>
                  <a:srgbClr val="222222"/>
                </a:solidFill>
              </a:rPr>
              <a:t>Opportunity Costs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745ACBCB-A8DA-8F4F-BB0D-442BE58300B9}"/>
              </a:ext>
            </a:extLst>
          </p:cNvPr>
          <p:cNvSpPr txBox="1"/>
          <p:nvPr/>
        </p:nvSpPr>
        <p:spPr>
          <a:xfrm>
            <a:off x="543573" y="3738780"/>
            <a:ext cx="1106209" cy="394980"/>
          </a:xfrm>
          <a:prstGeom prst="rect">
            <a:avLst/>
          </a:prstGeom>
          <a:noFill/>
        </p:spPr>
        <p:txBody>
          <a:bodyPr wrap="square" lIns="0" tIns="0" rIns="0" bIns="0" rtlCol="0">
            <a:spAutoFit/>
          </a:bodyPr>
          <a:lstStyle/>
          <a:p>
            <a:pPr algn="ctr">
              <a:spcAft>
                <a:spcPts val="221"/>
              </a:spcAft>
            </a:pPr>
            <a:r>
              <a:rPr lang="en-US" sz="1200" dirty="0">
                <a:solidFill>
                  <a:srgbClr val="222222"/>
                </a:solidFill>
              </a:rPr>
              <a:t>Proposed Fees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636D6991-EDFC-3B47-B233-66DF240F8B2F}"/>
              </a:ext>
            </a:extLst>
          </p:cNvPr>
          <p:cNvSpPr/>
          <p:nvPr/>
        </p:nvSpPr>
        <p:spPr>
          <a:xfrm>
            <a:off x="4102093" y="5769318"/>
            <a:ext cx="1762856" cy="1760596"/>
          </a:xfrm>
          <a:prstGeom prst="rect">
            <a:avLst/>
          </a:prstGeom>
          <a:solidFill>
            <a:srgbClr val="7967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bg1"/>
                </a:solidFill>
                <a:latin typeface="Arial" panose="020B0604020202020204" pitchFamily="34" charset="0"/>
                <a:cs typeface="Arial" panose="020B0604020202020204" pitchFamily="34" charset="0"/>
              </a:rPr>
              <a:t>$$</a:t>
            </a:r>
          </a:p>
          <a:p>
            <a:pPr algn="ctr"/>
            <a:r>
              <a:rPr lang="en-US" sz="1200" b="1" dirty="0">
                <a:solidFill>
                  <a:schemeClr val="bg1"/>
                </a:solidFill>
                <a:latin typeface="Arial" panose="020B0604020202020204" pitchFamily="34" charset="0"/>
                <a:cs typeface="Arial" panose="020B0604020202020204" pitchFamily="34" charset="0"/>
              </a:rPr>
              <a:t>Annual</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Savings</a:t>
            </a:r>
          </a:p>
        </p:txBody>
      </p:sp>
      <p:sp>
        <p:nvSpPr>
          <p:cNvPr id="42" name="Rectangle 41">
            <a:extLst>
              <a:ext uri="{FF2B5EF4-FFF2-40B4-BE49-F238E27FC236}">
                <a16:creationId xmlns:a16="http://schemas.microsoft.com/office/drawing/2014/main" id="{379DB34C-A7B8-EF46-8D6F-49482ABA3AD5}"/>
              </a:ext>
            </a:extLst>
          </p:cNvPr>
          <p:cNvSpPr/>
          <p:nvPr/>
        </p:nvSpPr>
        <p:spPr>
          <a:xfrm>
            <a:off x="0" y="4983829"/>
            <a:ext cx="6343419" cy="312714"/>
          </a:xfrm>
          <a:prstGeom prst="rect">
            <a:avLst/>
          </a:prstGeom>
        </p:spPr>
        <p:txBody>
          <a:bodyPr wrap="square" lIns="0" tIns="0" rIns="0" bIns="0">
            <a:spAutoFit/>
          </a:bodyPr>
          <a:lstStyle/>
          <a:p>
            <a:pPr algn="ctr">
              <a:spcAft>
                <a:spcPts val="221"/>
              </a:spcAft>
            </a:pPr>
            <a:r>
              <a:rPr lang="en-US" sz="2000" b="1" spc="-5" dirty="0">
                <a:solidFill>
                  <a:srgbClr val="F2635D"/>
                </a:solidFill>
                <a:latin typeface="Arial" panose="020B0604020202020204" pitchFamily="34" charset="0"/>
                <a:cs typeface="Arial" panose="020B0604020202020204" pitchFamily="34" charset="0"/>
              </a:rPr>
              <a:t>Pricing Overview</a:t>
            </a:r>
          </a:p>
        </p:txBody>
      </p:sp>
      <p:sp>
        <p:nvSpPr>
          <p:cNvPr id="52" name="TextBox 51">
            <a:extLst>
              <a:ext uri="{FF2B5EF4-FFF2-40B4-BE49-F238E27FC236}">
                <a16:creationId xmlns:a16="http://schemas.microsoft.com/office/drawing/2014/main" id="{59533A63-AE52-6B44-9AB6-7F9A62897324}"/>
              </a:ext>
            </a:extLst>
          </p:cNvPr>
          <p:cNvSpPr txBox="1"/>
          <p:nvPr/>
        </p:nvSpPr>
        <p:spPr>
          <a:xfrm>
            <a:off x="116813" y="6644495"/>
            <a:ext cx="1045941" cy="641201"/>
          </a:xfrm>
          <a:prstGeom prst="rect">
            <a:avLst/>
          </a:prstGeom>
          <a:noFill/>
        </p:spPr>
        <p:txBody>
          <a:bodyPr wrap="square" lIns="0" tIns="0" rIns="0" bIns="0" rtlCol="0">
            <a:spAutoFit/>
          </a:bodyPr>
          <a:lstStyle/>
          <a:p>
            <a:pPr algn="ctr">
              <a:spcAft>
                <a:spcPts val="221"/>
              </a:spcAft>
            </a:pPr>
            <a:r>
              <a:rPr lang="en-US" sz="1400" dirty="0">
                <a:solidFill>
                  <a:srgbClr val="222222"/>
                </a:solidFill>
              </a:rPr>
              <a:t>Annual</a:t>
            </a:r>
            <a:br>
              <a:rPr lang="en-US" sz="1400" dirty="0">
                <a:solidFill>
                  <a:srgbClr val="222222"/>
                </a:solidFill>
              </a:rPr>
            </a:br>
            <a:r>
              <a:rPr lang="en-US" sz="1400" dirty="0">
                <a:solidFill>
                  <a:srgbClr val="222222"/>
                </a:solidFill>
              </a:rPr>
              <a:t>Fees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53" name="TextBox 52">
            <a:extLst>
              <a:ext uri="{FF2B5EF4-FFF2-40B4-BE49-F238E27FC236}">
                <a16:creationId xmlns:a16="http://schemas.microsoft.com/office/drawing/2014/main" id="{F72B7E66-2275-5F4D-974A-1D055519E066}"/>
              </a:ext>
            </a:extLst>
          </p:cNvPr>
          <p:cNvSpPr txBox="1"/>
          <p:nvPr/>
        </p:nvSpPr>
        <p:spPr>
          <a:xfrm>
            <a:off x="1225724" y="6644494"/>
            <a:ext cx="1045941" cy="425758"/>
          </a:xfrm>
          <a:prstGeom prst="rect">
            <a:avLst/>
          </a:prstGeom>
          <a:noFill/>
        </p:spPr>
        <p:txBody>
          <a:bodyPr wrap="square" lIns="0" tIns="0" rIns="0" bIns="0" rtlCol="0">
            <a:spAutoFit/>
          </a:bodyPr>
          <a:lstStyle/>
          <a:p>
            <a:pPr algn="ctr">
              <a:spcAft>
                <a:spcPts val="221"/>
              </a:spcAft>
            </a:pPr>
            <a:r>
              <a:rPr lang="en-US" sz="1400" dirty="0">
                <a:solidFill>
                  <a:srgbClr val="222222"/>
                </a:solidFill>
              </a:rPr>
              <a:t>Setup</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1A3FDE14-87A0-CB42-8009-71159372EA4E}"/>
              </a:ext>
            </a:extLst>
          </p:cNvPr>
          <p:cNvSpPr txBox="1"/>
          <p:nvPr/>
        </p:nvSpPr>
        <p:spPr>
          <a:xfrm>
            <a:off x="2371052" y="6644495"/>
            <a:ext cx="1150537" cy="812185"/>
          </a:xfrm>
          <a:prstGeom prst="rect">
            <a:avLst/>
          </a:prstGeom>
          <a:noFill/>
        </p:spPr>
        <p:txBody>
          <a:bodyPr wrap="square" lIns="0" tIns="0" rIns="0" bIns="0" rtlCol="0">
            <a:noAutofit/>
          </a:bodyPr>
          <a:lstStyle/>
          <a:p>
            <a:pPr algn="ctr">
              <a:spcAft>
                <a:spcPts val="221"/>
              </a:spcAft>
            </a:pPr>
            <a:r>
              <a:rPr lang="en-US" sz="1400" dirty="0">
                <a:solidFill>
                  <a:srgbClr val="222222"/>
                </a:solidFill>
              </a:rPr>
              <a:t>Per Employee Average</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grpSp>
        <p:nvGrpSpPr>
          <p:cNvPr id="67" name="Group 66">
            <a:extLst>
              <a:ext uri="{FF2B5EF4-FFF2-40B4-BE49-F238E27FC236}">
                <a16:creationId xmlns:a16="http://schemas.microsoft.com/office/drawing/2014/main" id="{393C71F4-C68D-F948-9F0F-D6C7AD9E8BF0}"/>
              </a:ext>
            </a:extLst>
          </p:cNvPr>
          <p:cNvGrpSpPr/>
          <p:nvPr/>
        </p:nvGrpSpPr>
        <p:grpSpPr>
          <a:xfrm>
            <a:off x="526485" y="5986457"/>
            <a:ext cx="326412" cy="368653"/>
            <a:chOff x="5827713" y="2376488"/>
            <a:chExt cx="269875" cy="304800"/>
          </a:xfrm>
          <a:solidFill>
            <a:srgbClr val="F2635D"/>
          </a:solidFill>
        </p:grpSpPr>
        <p:sp>
          <p:nvSpPr>
            <p:cNvPr id="68" name="Freeform 180">
              <a:extLst>
                <a:ext uri="{FF2B5EF4-FFF2-40B4-BE49-F238E27FC236}">
                  <a16:creationId xmlns:a16="http://schemas.microsoft.com/office/drawing/2014/main" id="{09757A90-2DBD-1D44-9EFF-7F3E40F70011}"/>
                </a:ext>
              </a:extLst>
            </p:cNvPr>
            <p:cNvSpPr>
              <a:spLocks noChangeArrowheads="1"/>
            </p:cNvSpPr>
            <p:nvPr/>
          </p:nvSpPr>
          <p:spPr bwMode="auto">
            <a:xfrm>
              <a:off x="5878513" y="2376488"/>
              <a:ext cx="25400" cy="28575"/>
            </a:xfrm>
            <a:custGeom>
              <a:avLst/>
              <a:gdLst>
                <a:gd name="T0" fmla="*/ 70 w 71"/>
                <a:gd name="T1" fmla="*/ 78 h 79"/>
                <a:gd name="T2" fmla="*/ 70 w 71"/>
                <a:gd name="T3" fmla="*/ 0 h 79"/>
                <a:gd name="T4" fmla="*/ 0 w 71"/>
                <a:gd name="T5" fmla="*/ 0 h 79"/>
                <a:gd name="T6" fmla="*/ 0 w 71"/>
                <a:gd name="T7" fmla="*/ 78 h 79"/>
                <a:gd name="T8" fmla="*/ 70 w 71"/>
                <a:gd name="T9" fmla="*/ 78 h 79"/>
              </a:gdLst>
              <a:ahLst/>
              <a:cxnLst>
                <a:cxn ang="0">
                  <a:pos x="T0" y="T1"/>
                </a:cxn>
                <a:cxn ang="0">
                  <a:pos x="T2" y="T3"/>
                </a:cxn>
                <a:cxn ang="0">
                  <a:pos x="T4" y="T5"/>
                </a:cxn>
                <a:cxn ang="0">
                  <a:pos x="T6" y="T7"/>
                </a:cxn>
                <a:cxn ang="0">
                  <a:pos x="T8" y="T9"/>
                </a:cxn>
              </a:cxnLst>
              <a:rect l="0" t="0" r="r" b="b"/>
              <a:pathLst>
                <a:path w="71" h="79">
                  <a:moveTo>
                    <a:pt x="70" y="78"/>
                  </a:moveTo>
                  <a:lnTo>
                    <a:pt x="70" y="0"/>
                  </a:lnTo>
                  <a:lnTo>
                    <a:pt x="0" y="0"/>
                  </a:lnTo>
                  <a:lnTo>
                    <a:pt x="0" y="78"/>
                  </a:lnTo>
                  <a:lnTo>
                    <a:pt x="70"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69" name="Freeform 181">
              <a:extLst>
                <a:ext uri="{FF2B5EF4-FFF2-40B4-BE49-F238E27FC236}">
                  <a16:creationId xmlns:a16="http://schemas.microsoft.com/office/drawing/2014/main" id="{93A56326-CCBE-EC40-ABA3-7DD6592406C9}"/>
                </a:ext>
              </a:extLst>
            </p:cNvPr>
            <p:cNvSpPr>
              <a:spLocks noChangeArrowheads="1"/>
            </p:cNvSpPr>
            <p:nvPr/>
          </p:nvSpPr>
          <p:spPr bwMode="auto">
            <a:xfrm>
              <a:off x="5978525" y="2376488"/>
              <a:ext cx="25400" cy="28575"/>
            </a:xfrm>
            <a:custGeom>
              <a:avLst/>
              <a:gdLst>
                <a:gd name="T0" fmla="*/ 0 w 71"/>
                <a:gd name="T1" fmla="*/ 78 h 79"/>
                <a:gd name="T2" fmla="*/ 70 w 71"/>
                <a:gd name="T3" fmla="*/ 78 h 79"/>
                <a:gd name="T4" fmla="*/ 70 w 71"/>
                <a:gd name="T5" fmla="*/ 0 h 79"/>
                <a:gd name="T6" fmla="*/ 0 w 71"/>
                <a:gd name="T7" fmla="*/ 0 h 79"/>
                <a:gd name="T8" fmla="*/ 0 w 71"/>
                <a:gd name="T9" fmla="*/ 78 h 79"/>
              </a:gdLst>
              <a:ahLst/>
              <a:cxnLst>
                <a:cxn ang="0">
                  <a:pos x="T0" y="T1"/>
                </a:cxn>
                <a:cxn ang="0">
                  <a:pos x="T2" y="T3"/>
                </a:cxn>
                <a:cxn ang="0">
                  <a:pos x="T4" y="T5"/>
                </a:cxn>
                <a:cxn ang="0">
                  <a:pos x="T6" y="T7"/>
                </a:cxn>
                <a:cxn ang="0">
                  <a:pos x="T8" y="T9"/>
                </a:cxn>
              </a:cxnLst>
              <a:rect l="0" t="0" r="r" b="b"/>
              <a:pathLst>
                <a:path w="71" h="79">
                  <a:moveTo>
                    <a:pt x="0" y="78"/>
                  </a:moveTo>
                  <a:lnTo>
                    <a:pt x="70" y="78"/>
                  </a:lnTo>
                  <a:lnTo>
                    <a:pt x="70" y="0"/>
                  </a:lnTo>
                  <a:lnTo>
                    <a:pt x="0" y="0"/>
                  </a:lnTo>
                  <a:lnTo>
                    <a:pt x="0"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0" name="Freeform 182">
              <a:extLst>
                <a:ext uri="{FF2B5EF4-FFF2-40B4-BE49-F238E27FC236}">
                  <a16:creationId xmlns:a16="http://schemas.microsoft.com/office/drawing/2014/main" id="{13D3393B-42C1-364A-8AC0-C6F51A334578}"/>
                </a:ext>
              </a:extLst>
            </p:cNvPr>
            <p:cNvSpPr>
              <a:spLocks noChangeArrowheads="1"/>
            </p:cNvSpPr>
            <p:nvPr/>
          </p:nvSpPr>
          <p:spPr bwMode="auto">
            <a:xfrm>
              <a:off x="5919788" y="2489200"/>
              <a:ext cx="177800" cy="192088"/>
            </a:xfrm>
            <a:custGeom>
              <a:avLst/>
              <a:gdLst>
                <a:gd name="T0" fmla="*/ 481 w 493"/>
                <a:gd name="T1" fmla="*/ 266 h 535"/>
                <a:gd name="T2" fmla="*/ 481 w 493"/>
                <a:gd name="T3" fmla="*/ 266 h 535"/>
                <a:gd name="T4" fmla="*/ 260 w 493"/>
                <a:gd name="T5" fmla="*/ 9 h 535"/>
                <a:gd name="T6" fmla="*/ 6 w 493"/>
                <a:gd name="T7" fmla="*/ 229 h 535"/>
                <a:gd name="T8" fmla="*/ 62 w 493"/>
                <a:gd name="T9" fmla="*/ 403 h 535"/>
                <a:gd name="T10" fmla="*/ 67 w 493"/>
                <a:gd name="T11" fmla="*/ 411 h 535"/>
                <a:gd name="T12" fmla="*/ 112 w 493"/>
                <a:gd name="T13" fmla="*/ 372 h 535"/>
                <a:gd name="T14" fmla="*/ 106 w 493"/>
                <a:gd name="T15" fmla="*/ 363 h 535"/>
                <a:gd name="T16" fmla="*/ 64 w 493"/>
                <a:gd name="T17" fmla="*/ 235 h 535"/>
                <a:gd name="T18" fmla="*/ 257 w 493"/>
                <a:gd name="T19" fmla="*/ 67 h 535"/>
                <a:gd name="T20" fmla="*/ 380 w 493"/>
                <a:gd name="T21" fmla="*/ 132 h 535"/>
                <a:gd name="T22" fmla="*/ 422 w 493"/>
                <a:gd name="T23" fmla="*/ 260 h 535"/>
                <a:gd name="T24" fmla="*/ 361 w 493"/>
                <a:gd name="T25" fmla="*/ 383 h 535"/>
                <a:gd name="T26" fmla="*/ 271 w 493"/>
                <a:gd name="T27" fmla="*/ 425 h 535"/>
                <a:gd name="T28" fmla="*/ 277 w 493"/>
                <a:gd name="T29" fmla="*/ 416 h 535"/>
                <a:gd name="T30" fmla="*/ 235 w 493"/>
                <a:gd name="T31" fmla="*/ 386 h 535"/>
                <a:gd name="T32" fmla="*/ 171 w 493"/>
                <a:gd name="T33" fmla="*/ 472 h 535"/>
                <a:gd name="T34" fmla="*/ 252 w 493"/>
                <a:gd name="T35" fmla="*/ 534 h 535"/>
                <a:gd name="T36" fmla="*/ 285 w 493"/>
                <a:gd name="T37" fmla="*/ 489 h 535"/>
                <a:gd name="T38" fmla="*/ 277 w 493"/>
                <a:gd name="T39" fmla="*/ 484 h 535"/>
                <a:gd name="T40" fmla="*/ 400 w 493"/>
                <a:gd name="T41" fmla="*/ 428 h 535"/>
                <a:gd name="T42" fmla="*/ 481 w 493"/>
                <a:gd name="T43" fmla="*/ 26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535">
                  <a:moveTo>
                    <a:pt x="481" y="266"/>
                  </a:moveTo>
                  <a:lnTo>
                    <a:pt x="481" y="266"/>
                  </a:lnTo>
                  <a:cubicBezTo>
                    <a:pt x="492" y="134"/>
                    <a:pt x="391" y="20"/>
                    <a:pt x="260" y="9"/>
                  </a:cubicBezTo>
                  <a:cubicBezTo>
                    <a:pt x="129" y="0"/>
                    <a:pt x="14" y="98"/>
                    <a:pt x="6" y="229"/>
                  </a:cubicBezTo>
                  <a:cubicBezTo>
                    <a:pt x="0" y="294"/>
                    <a:pt x="20" y="355"/>
                    <a:pt x="62" y="403"/>
                  </a:cubicBezTo>
                  <a:cubicBezTo>
                    <a:pt x="67" y="411"/>
                    <a:pt x="67" y="411"/>
                    <a:pt x="67" y="411"/>
                  </a:cubicBezTo>
                  <a:cubicBezTo>
                    <a:pt x="112" y="372"/>
                    <a:pt x="112" y="372"/>
                    <a:pt x="112" y="372"/>
                  </a:cubicBezTo>
                  <a:cubicBezTo>
                    <a:pt x="106" y="363"/>
                    <a:pt x="106" y="363"/>
                    <a:pt x="106" y="363"/>
                  </a:cubicBezTo>
                  <a:cubicBezTo>
                    <a:pt x="75" y="327"/>
                    <a:pt x="62" y="282"/>
                    <a:pt x="64" y="235"/>
                  </a:cubicBezTo>
                  <a:cubicBezTo>
                    <a:pt x="73" y="134"/>
                    <a:pt x="157" y="62"/>
                    <a:pt x="257" y="67"/>
                  </a:cubicBezTo>
                  <a:cubicBezTo>
                    <a:pt x="305" y="73"/>
                    <a:pt x="347" y="95"/>
                    <a:pt x="380" y="132"/>
                  </a:cubicBezTo>
                  <a:cubicBezTo>
                    <a:pt x="411" y="168"/>
                    <a:pt x="425" y="213"/>
                    <a:pt x="422" y="260"/>
                  </a:cubicBezTo>
                  <a:cubicBezTo>
                    <a:pt x="419" y="307"/>
                    <a:pt x="397" y="352"/>
                    <a:pt x="361" y="383"/>
                  </a:cubicBezTo>
                  <a:cubicBezTo>
                    <a:pt x="335" y="405"/>
                    <a:pt x="305" y="419"/>
                    <a:pt x="271" y="425"/>
                  </a:cubicBezTo>
                  <a:cubicBezTo>
                    <a:pt x="277" y="416"/>
                    <a:pt x="277" y="416"/>
                    <a:pt x="277" y="416"/>
                  </a:cubicBezTo>
                  <a:cubicBezTo>
                    <a:pt x="235" y="386"/>
                    <a:pt x="235" y="386"/>
                    <a:pt x="235" y="386"/>
                  </a:cubicBezTo>
                  <a:cubicBezTo>
                    <a:pt x="171" y="472"/>
                    <a:pt x="171" y="472"/>
                    <a:pt x="171" y="472"/>
                  </a:cubicBezTo>
                  <a:cubicBezTo>
                    <a:pt x="252" y="534"/>
                    <a:pt x="252" y="534"/>
                    <a:pt x="252" y="534"/>
                  </a:cubicBezTo>
                  <a:cubicBezTo>
                    <a:pt x="285" y="489"/>
                    <a:pt x="285" y="489"/>
                    <a:pt x="285" y="489"/>
                  </a:cubicBezTo>
                  <a:cubicBezTo>
                    <a:pt x="277" y="484"/>
                    <a:pt x="277" y="484"/>
                    <a:pt x="277" y="484"/>
                  </a:cubicBezTo>
                  <a:cubicBezTo>
                    <a:pt x="321" y="478"/>
                    <a:pt x="363" y="458"/>
                    <a:pt x="400" y="428"/>
                  </a:cubicBezTo>
                  <a:cubicBezTo>
                    <a:pt x="447" y="386"/>
                    <a:pt x="478" y="330"/>
                    <a:pt x="481" y="266"/>
                  </a:cubicBezTo>
                </a:path>
              </a:pathLst>
            </a:custGeom>
            <a:solidFill>
              <a:srgbClr val="7967AE"/>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1" name="Freeform 183">
              <a:extLst>
                <a:ext uri="{FF2B5EF4-FFF2-40B4-BE49-F238E27FC236}">
                  <a16:creationId xmlns:a16="http://schemas.microsoft.com/office/drawing/2014/main" id="{4EE1A74E-DED6-024E-9C6A-239A3F591CC5}"/>
                </a:ext>
              </a:extLst>
            </p:cNvPr>
            <p:cNvSpPr>
              <a:spLocks noChangeArrowheads="1"/>
            </p:cNvSpPr>
            <p:nvPr/>
          </p:nvSpPr>
          <p:spPr bwMode="auto">
            <a:xfrm>
              <a:off x="5878513" y="2454275"/>
              <a:ext cx="26987" cy="25400"/>
            </a:xfrm>
            <a:custGeom>
              <a:avLst/>
              <a:gdLst>
                <a:gd name="T0" fmla="*/ 72 w 73"/>
                <a:gd name="T1" fmla="*/ 0 h 71"/>
                <a:gd name="T2" fmla="*/ 0 w 73"/>
                <a:gd name="T3" fmla="*/ 0 h 71"/>
                <a:gd name="T4" fmla="*/ 0 w 73"/>
                <a:gd name="T5" fmla="*/ 70 h 71"/>
                <a:gd name="T6" fmla="*/ 72 w 73"/>
                <a:gd name="T7" fmla="*/ 70 h 71"/>
                <a:gd name="T8" fmla="*/ 72 w 73"/>
                <a:gd name="T9" fmla="*/ 0 h 71"/>
              </a:gdLst>
              <a:ahLst/>
              <a:cxnLst>
                <a:cxn ang="0">
                  <a:pos x="T0" y="T1"/>
                </a:cxn>
                <a:cxn ang="0">
                  <a:pos x="T2" y="T3"/>
                </a:cxn>
                <a:cxn ang="0">
                  <a:pos x="T4" y="T5"/>
                </a:cxn>
                <a:cxn ang="0">
                  <a:pos x="T6" y="T7"/>
                </a:cxn>
                <a:cxn ang="0">
                  <a:pos x="T8" y="T9"/>
                </a:cxn>
              </a:cxnLst>
              <a:rect l="0" t="0" r="r" b="b"/>
              <a:pathLst>
                <a:path w="73" h="71">
                  <a:moveTo>
                    <a:pt x="72" y="0"/>
                  </a:moveTo>
                  <a:lnTo>
                    <a:pt x="0" y="0"/>
                  </a:lnTo>
                  <a:lnTo>
                    <a:pt x="0" y="70"/>
                  </a:lnTo>
                  <a:lnTo>
                    <a:pt x="72" y="70"/>
                  </a:lnTo>
                  <a:lnTo>
                    <a:pt x="7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2" name="Freeform 184">
              <a:extLst>
                <a:ext uri="{FF2B5EF4-FFF2-40B4-BE49-F238E27FC236}">
                  <a16:creationId xmlns:a16="http://schemas.microsoft.com/office/drawing/2014/main" id="{EA6E49E0-5C53-8C41-A430-BF161C54E9BB}"/>
                </a:ext>
              </a:extLst>
            </p:cNvPr>
            <p:cNvSpPr>
              <a:spLocks noChangeArrowheads="1"/>
            </p:cNvSpPr>
            <p:nvPr/>
          </p:nvSpPr>
          <p:spPr bwMode="auto">
            <a:xfrm>
              <a:off x="5929313" y="2454275"/>
              <a:ext cx="25400" cy="25400"/>
            </a:xfrm>
            <a:custGeom>
              <a:avLst/>
              <a:gdLst>
                <a:gd name="T0" fmla="*/ 70 w 71"/>
                <a:gd name="T1" fmla="*/ 70 h 71"/>
                <a:gd name="T2" fmla="*/ 70 w 71"/>
                <a:gd name="T3" fmla="*/ 0 h 71"/>
                <a:gd name="T4" fmla="*/ 0 w 71"/>
                <a:gd name="T5" fmla="*/ 0 h 71"/>
                <a:gd name="T6" fmla="*/ 0 w 71"/>
                <a:gd name="T7" fmla="*/ 70 h 71"/>
                <a:gd name="T8" fmla="*/ 70 w 71"/>
                <a:gd name="T9" fmla="*/ 70 h 71"/>
              </a:gdLst>
              <a:ahLst/>
              <a:cxnLst>
                <a:cxn ang="0">
                  <a:pos x="T0" y="T1"/>
                </a:cxn>
                <a:cxn ang="0">
                  <a:pos x="T2" y="T3"/>
                </a:cxn>
                <a:cxn ang="0">
                  <a:pos x="T4" y="T5"/>
                </a:cxn>
                <a:cxn ang="0">
                  <a:pos x="T6" y="T7"/>
                </a:cxn>
                <a:cxn ang="0">
                  <a:pos x="T8" y="T9"/>
                </a:cxn>
              </a:cxnLst>
              <a:rect l="0" t="0" r="r" b="b"/>
              <a:pathLst>
                <a:path w="71" h="71">
                  <a:moveTo>
                    <a:pt x="70" y="70"/>
                  </a:moveTo>
                  <a:lnTo>
                    <a:pt x="70" y="0"/>
                  </a:lnTo>
                  <a:lnTo>
                    <a:pt x="0" y="0"/>
                  </a:lnTo>
                  <a:lnTo>
                    <a:pt x="0" y="70"/>
                  </a:lnTo>
                  <a:lnTo>
                    <a:pt x="7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3" name="Freeform 185">
              <a:extLst>
                <a:ext uri="{FF2B5EF4-FFF2-40B4-BE49-F238E27FC236}">
                  <a16:creationId xmlns:a16="http://schemas.microsoft.com/office/drawing/2014/main" id="{5E4BBBCB-4D13-614C-A68A-7A5ED00FB9B7}"/>
                </a:ext>
              </a:extLst>
            </p:cNvPr>
            <p:cNvSpPr>
              <a:spLocks noChangeArrowheads="1"/>
            </p:cNvSpPr>
            <p:nvPr/>
          </p:nvSpPr>
          <p:spPr bwMode="auto">
            <a:xfrm>
              <a:off x="5980113" y="2454275"/>
              <a:ext cx="26987" cy="25400"/>
            </a:xfrm>
            <a:custGeom>
              <a:avLst/>
              <a:gdLst>
                <a:gd name="T0" fmla="*/ 72 w 73"/>
                <a:gd name="T1" fmla="*/ 70 h 71"/>
                <a:gd name="T2" fmla="*/ 72 w 73"/>
                <a:gd name="T3" fmla="*/ 0 h 71"/>
                <a:gd name="T4" fmla="*/ 0 w 73"/>
                <a:gd name="T5" fmla="*/ 0 h 71"/>
                <a:gd name="T6" fmla="*/ 0 w 73"/>
                <a:gd name="T7" fmla="*/ 70 h 71"/>
                <a:gd name="T8" fmla="*/ 72 w 73"/>
                <a:gd name="T9" fmla="*/ 70 h 71"/>
              </a:gdLst>
              <a:ahLst/>
              <a:cxnLst>
                <a:cxn ang="0">
                  <a:pos x="T0" y="T1"/>
                </a:cxn>
                <a:cxn ang="0">
                  <a:pos x="T2" y="T3"/>
                </a:cxn>
                <a:cxn ang="0">
                  <a:pos x="T4" y="T5"/>
                </a:cxn>
                <a:cxn ang="0">
                  <a:pos x="T6" y="T7"/>
                </a:cxn>
                <a:cxn ang="0">
                  <a:pos x="T8" y="T9"/>
                </a:cxn>
              </a:cxnLst>
              <a:rect l="0" t="0" r="r" b="b"/>
              <a:pathLst>
                <a:path w="73" h="71">
                  <a:moveTo>
                    <a:pt x="72" y="70"/>
                  </a:moveTo>
                  <a:lnTo>
                    <a:pt x="72" y="0"/>
                  </a:lnTo>
                  <a:lnTo>
                    <a:pt x="0" y="0"/>
                  </a:lnTo>
                  <a:lnTo>
                    <a:pt x="0" y="70"/>
                  </a:lnTo>
                  <a:lnTo>
                    <a:pt x="72"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4" name="Freeform 186">
              <a:extLst>
                <a:ext uri="{FF2B5EF4-FFF2-40B4-BE49-F238E27FC236}">
                  <a16:creationId xmlns:a16="http://schemas.microsoft.com/office/drawing/2014/main" id="{E3CFFE26-A7F6-554B-AB64-A42283A08196}"/>
                </a:ext>
              </a:extLst>
            </p:cNvPr>
            <p:cNvSpPr>
              <a:spLocks noChangeArrowheads="1"/>
            </p:cNvSpPr>
            <p:nvPr/>
          </p:nvSpPr>
          <p:spPr bwMode="auto">
            <a:xfrm>
              <a:off x="5878513" y="2506663"/>
              <a:ext cx="26987" cy="25400"/>
            </a:xfrm>
            <a:custGeom>
              <a:avLst/>
              <a:gdLst>
                <a:gd name="T0" fmla="*/ 0 w 73"/>
                <a:gd name="T1" fmla="*/ 70 h 71"/>
                <a:gd name="T2" fmla="*/ 72 w 73"/>
                <a:gd name="T3" fmla="*/ 70 h 71"/>
                <a:gd name="T4" fmla="*/ 72 w 73"/>
                <a:gd name="T5" fmla="*/ 0 h 71"/>
                <a:gd name="T6" fmla="*/ 0 w 73"/>
                <a:gd name="T7" fmla="*/ 0 h 71"/>
                <a:gd name="T8" fmla="*/ 0 w 73"/>
                <a:gd name="T9" fmla="*/ 70 h 71"/>
              </a:gdLst>
              <a:ahLst/>
              <a:cxnLst>
                <a:cxn ang="0">
                  <a:pos x="T0" y="T1"/>
                </a:cxn>
                <a:cxn ang="0">
                  <a:pos x="T2" y="T3"/>
                </a:cxn>
                <a:cxn ang="0">
                  <a:pos x="T4" y="T5"/>
                </a:cxn>
                <a:cxn ang="0">
                  <a:pos x="T6" y="T7"/>
                </a:cxn>
                <a:cxn ang="0">
                  <a:pos x="T8" y="T9"/>
                </a:cxn>
              </a:cxnLst>
              <a:rect l="0" t="0" r="r" b="b"/>
              <a:pathLst>
                <a:path w="73" h="71">
                  <a:moveTo>
                    <a:pt x="0" y="70"/>
                  </a:moveTo>
                  <a:lnTo>
                    <a:pt x="72" y="70"/>
                  </a:lnTo>
                  <a:lnTo>
                    <a:pt x="72"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5" name="Freeform 187">
              <a:extLst>
                <a:ext uri="{FF2B5EF4-FFF2-40B4-BE49-F238E27FC236}">
                  <a16:creationId xmlns:a16="http://schemas.microsoft.com/office/drawing/2014/main" id="{11297AA6-6707-DE43-8164-AA83A63CC55E}"/>
                </a:ext>
              </a:extLst>
            </p:cNvPr>
            <p:cNvSpPr>
              <a:spLocks noChangeArrowheads="1"/>
            </p:cNvSpPr>
            <p:nvPr/>
          </p:nvSpPr>
          <p:spPr bwMode="auto">
            <a:xfrm>
              <a:off x="5878513" y="2555875"/>
              <a:ext cx="26987" cy="25400"/>
            </a:xfrm>
            <a:custGeom>
              <a:avLst/>
              <a:gdLst>
                <a:gd name="T0" fmla="*/ 0 w 73"/>
                <a:gd name="T1" fmla="*/ 70 h 71"/>
                <a:gd name="T2" fmla="*/ 72 w 73"/>
                <a:gd name="T3" fmla="*/ 70 h 71"/>
                <a:gd name="T4" fmla="*/ 72 w 73"/>
                <a:gd name="T5" fmla="*/ 0 h 71"/>
                <a:gd name="T6" fmla="*/ 0 w 73"/>
                <a:gd name="T7" fmla="*/ 0 h 71"/>
                <a:gd name="T8" fmla="*/ 0 w 73"/>
                <a:gd name="T9" fmla="*/ 70 h 71"/>
              </a:gdLst>
              <a:ahLst/>
              <a:cxnLst>
                <a:cxn ang="0">
                  <a:pos x="T0" y="T1"/>
                </a:cxn>
                <a:cxn ang="0">
                  <a:pos x="T2" y="T3"/>
                </a:cxn>
                <a:cxn ang="0">
                  <a:pos x="T4" y="T5"/>
                </a:cxn>
                <a:cxn ang="0">
                  <a:pos x="T6" y="T7"/>
                </a:cxn>
                <a:cxn ang="0">
                  <a:pos x="T8" y="T9"/>
                </a:cxn>
              </a:cxnLst>
              <a:rect l="0" t="0" r="r" b="b"/>
              <a:pathLst>
                <a:path w="73" h="71">
                  <a:moveTo>
                    <a:pt x="0" y="70"/>
                  </a:moveTo>
                  <a:lnTo>
                    <a:pt x="72" y="70"/>
                  </a:lnTo>
                  <a:lnTo>
                    <a:pt x="72"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6" name="Freeform 188">
              <a:extLst>
                <a:ext uri="{FF2B5EF4-FFF2-40B4-BE49-F238E27FC236}">
                  <a16:creationId xmlns:a16="http://schemas.microsoft.com/office/drawing/2014/main" id="{255CE219-3227-A74A-AAB0-E7719629024B}"/>
                </a:ext>
              </a:extLst>
            </p:cNvPr>
            <p:cNvSpPr>
              <a:spLocks noChangeArrowheads="1"/>
            </p:cNvSpPr>
            <p:nvPr/>
          </p:nvSpPr>
          <p:spPr bwMode="auto">
            <a:xfrm>
              <a:off x="5829300" y="2555875"/>
              <a:ext cx="85725" cy="93663"/>
            </a:xfrm>
            <a:custGeom>
              <a:avLst/>
              <a:gdLst>
                <a:gd name="T0" fmla="*/ 0 w 238"/>
                <a:gd name="T1" fmla="*/ 0 h 258"/>
                <a:gd name="T2" fmla="*/ 0 w 238"/>
                <a:gd name="T3" fmla="*/ 0 h 258"/>
                <a:gd name="T4" fmla="*/ 0 w 238"/>
                <a:gd name="T5" fmla="*/ 114 h 258"/>
                <a:gd name="T6" fmla="*/ 139 w 238"/>
                <a:gd name="T7" fmla="*/ 257 h 258"/>
                <a:gd name="T8" fmla="*/ 237 w 238"/>
                <a:gd name="T9" fmla="*/ 257 h 258"/>
                <a:gd name="T10" fmla="*/ 237 w 238"/>
                <a:gd name="T11" fmla="*/ 184 h 258"/>
                <a:gd name="T12" fmla="*/ 139 w 238"/>
                <a:gd name="T13" fmla="*/ 184 h 258"/>
                <a:gd name="T14" fmla="*/ 69 w 238"/>
                <a:gd name="T15" fmla="*/ 114 h 258"/>
                <a:gd name="T16" fmla="*/ 69 w 238"/>
                <a:gd name="T17" fmla="*/ 0 h 258"/>
                <a:gd name="T18" fmla="*/ 0 w 238"/>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58">
                  <a:moveTo>
                    <a:pt x="0" y="0"/>
                  </a:moveTo>
                  <a:lnTo>
                    <a:pt x="0" y="0"/>
                  </a:lnTo>
                  <a:cubicBezTo>
                    <a:pt x="0" y="114"/>
                    <a:pt x="0" y="114"/>
                    <a:pt x="0" y="114"/>
                  </a:cubicBezTo>
                  <a:cubicBezTo>
                    <a:pt x="0" y="192"/>
                    <a:pt x="61" y="257"/>
                    <a:pt x="139" y="257"/>
                  </a:cubicBezTo>
                  <a:cubicBezTo>
                    <a:pt x="237" y="257"/>
                    <a:pt x="237" y="257"/>
                    <a:pt x="237" y="257"/>
                  </a:cubicBezTo>
                  <a:cubicBezTo>
                    <a:pt x="237" y="184"/>
                    <a:pt x="237" y="184"/>
                    <a:pt x="237" y="184"/>
                  </a:cubicBezTo>
                  <a:cubicBezTo>
                    <a:pt x="139" y="184"/>
                    <a:pt x="139" y="184"/>
                    <a:pt x="139" y="184"/>
                  </a:cubicBezTo>
                  <a:cubicBezTo>
                    <a:pt x="100" y="184"/>
                    <a:pt x="69" y="153"/>
                    <a:pt x="69" y="114"/>
                  </a:cubicBezTo>
                  <a:cubicBezTo>
                    <a:pt x="69" y="0"/>
                    <a:pt x="69" y="0"/>
                    <a:pt x="6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7" name="Freeform 189">
              <a:extLst>
                <a:ext uri="{FF2B5EF4-FFF2-40B4-BE49-F238E27FC236}">
                  <a16:creationId xmlns:a16="http://schemas.microsoft.com/office/drawing/2014/main" id="{72FEA2EA-3D80-3C49-85A0-7E1EA719A8F1}"/>
                </a:ext>
              </a:extLst>
            </p:cNvPr>
            <p:cNvSpPr>
              <a:spLocks noChangeArrowheads="1"/>
            </p:cNvSpPr>
            <p:nvPr/>
          </p:nvSpPr>
          <p:spPr bwMode="auto">
            <a:xfrm>
              <a:off x="5827713" y="2413000"/>
              <a:ext cx="254000" cy="117475"/>
            </a:xfrm>
            <a:custGeom>
              <a:avLst/>
              <a:gdLst>
                <a:gd name="T0" fmla="*/ 631 w 705"/>
                <a:gd name="T1" fmla="*/ 142 h 325"/>
                <a:gd name="T2" fmla="*/ 631 w 705"/>
                <a:gd name="T3" fmla="*/ 142 h 325"/>
                <a:gd name="T4" fmla="*/ 631 w 705"/>
                <a:gd name="T5" fmla="*/ 151 h 325"/>
                <a:gd name="T6" fmla="*/ 704 w 705"/>
                <a:gd name="T7" fmla="*/ 151 h 325"/>
                <a:gd name="T8" fmla="*/ 704 w 705"/>
                <a:gd name="T9" fmla="*/ 142 h 325"/>
                <a:gd name="T10" fmla="*/ 561 w 705"/>
                <a:gd name="T11" fmla="*/ 0 h 325"/>
                <a:gd name="T12" fmla="*/ 142 w 705"/>
                <a:gd name="T13" fmla="*/ 0 h 325"/>
                <a:gd name="T14" fmla="*/ 0 w 705"/>
                <a:gd name="T15" fmla="*/ 142 h 325"/>
                <a:gd name="T16" fmla="*/ 0 w 705"/>
                <a:gd name="T17" fmla="*/ 324 h 325"/>
                <a:gd name="T18" fmla="*/ 72 w 705"/>
                <a:gd name="T19" fmla="*/ 324 h 325"/>
                <a:gd name="T20" fmla="*/ 72 w 705"/>
                <a:gd name="T21" fmla="*/ 142 h 325"/>
                <a:gd name="T22" fmla="*/ 142 w 705"/>
                <a:gd name="T23" fmla="*/ 72 h 325"/>
                <a:gd name="T24" fmla="*/ 561 w 705"/>
                <a:gd name="T25" fmla="*/ 72 h 325"/>
                <a:gd name="T26" fmla="*/ 631 w 705"/>
                <a:gd name="T27" fmla="*/ 14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325">
                  <a:moveTo>
                    <a:pt x="631" y="142"/>
                  </a:moveTo>
                  <a:lnTo>
                    <a:pt x="631" y="142"/>
                  </a:lnTo>
                  <a:cubicBezTo>
                    <a:pt x="631" y="151"/>
                    <a:pt x="631" y="151"/>
                    <a:pt x="631" y="151"/>
                  </a:cubicBezTo>
                  <a:cubicBezTo>
                    <a:pt x="704" y="151"/>
                    <a:pt x="704" y="151"/>
                    <a:pt x="704" y="151"/>
                  </a:cubicBezTo>
                  <a:cubicBezTo>
                    <a:pt x="704" y="142"/>
                    <a:pt x="704" y="142"/>
                    <a:pt x="704" y="142"/>
                  </a:cubicBezTo>
                  <a:cubicBezTo>
                    <a:pt x="704" y="64"/>
                    <a:pt x="640" y="0"/>
                    <a:pt x="561" y="0"/>
                  </a:cubicBezTo>
                  <a:cubicBezTo>
                    <a:pt x="142" y="0"/>
                    <a:pt x="142" y="0"/>
                    <a:pt x="142" y="0"/>
                  </a:cubicBezTo>
                  <a:cubicBezTo>
                    <a:pt x="64" y="0"/>
                    <a:pt x="0" y="64"/>
                    <a:pt x="0" y="142"/>
                  </a:cubicBezTo>
                  <a:cubicBezTo>
                    <a:pt x="0" y="324"/>
                    <a:pt x="0" y="324"/>
                    <a:pt x="0" y="324"/>
                  </a:cubicBezTo>
                  <a:cubicBezTo>
                    <a:pt x="72" y="324"/>
                    <a:pt x="72" y="324"/>
                    <a:pt x="72" y="324"/>
                  </a:cubicBezTo>
                  <a:cubicBezTo>
                    <a:pt x="72" y="142"/>
                    <a:pt x="72" y="142"/>
                    <a:pt x="72" y="142"/>
                  </a:cubicBezTo>
                  <a:cubicBezTo>
                    <a:pt x="72" y="103"/>
                    <a:pt x="103" y="72"/>
                    <a:pt x="142" y="72"/>
                  </a:cubicBezTo>
                  <a:cubicBezTo>
                    <a:pt x="561" y="72"/>
                    <a:pt x="561" y="72"/>
                    <a:pt x="561" y="72"/>
                  </a:cubicBezTo>
                  <a:cubicBezTo>
                    <a:pt x="601" y="72"/>
                    <a:pt x="631" y="103"/>
                    <a:pt x="631" y="14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8" name="Freeform 190">
              <a:extLst>
                <a:ext uri="{FF2B5EF4-FFF2-40B4-BE49-F238E27FC236}">
                  <a16:creationId xmlns:a16="http://schemas.microsoft.com/office/drawing/2014/main" id="{C8C2DE4C-4CA3-1B43-8D08-27DA354BF241}"/>
                </a:ext>
              </a:extLst>
            </p:cNvPr>
            <p:cNvSpPr>
              <a:spLocks noChangeArrowheads="1"/>
            </p:cNvSpPr>
            <p:nvPr/>
          </p:nvSpPr>
          <p:spPr bwMode="auto">
            <a:xfrm>
              <a:off x="5981700" y="2544763"/>
              <a:ext cx="46038" cy="71437"/>
            </a:xfrm>
            <a:custGeom>
              <a:avLst/>
              <a:gdLst>
                <a:gd name="T0" fmla="*/ 128 w 129"/>
                <a:gd name="T1" fmla="*/ 0 h 199"/>
                <a:gd name="T2" fmla="*/ 58 w 129"/>
                <a:gd name="T3" fmla="*/ 0 h 199"/>
                <a:gd name="T4" fmla="*/ 58 w 129"/>
                <a:gd name="T5" fmla="*/ 86 h 199"/>
                <a:gd name="T6" fmla="*/ 0 w 129"/>
                <a:gd name="T7" fmla="*/ 150 h 199"/>
                <a:gd name="T8" fmla="*/ 50 w 129"/>
                <a:gd name="T9" fmla="*/ 198 h 199"/>
                <a:gd name="T10" fmla="*/ 128 w 129"/>
                <a:gd name="T11" fmla="*/ 111 h 199"/>
                <a:gd name="T12" fmla="*/ 128 w 129"/>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29" h="199">
                  <a:moveTo>
                    <a:pt x="128" y="0"/>
                  </a:moveTo>
                  <a:lnTo>
                    <a:pt x="58" y="0"/>
                  </a:lnTo>
                  <a:lnTo>
                    <a:pt x="58" y="86"/>
                  </a:lnTo>
                  <a:lnTo>
                    <a:pt x="0" y="150"/>
                  </a:lnTo>
                  <a:lnTo>
                    <a:pt x="50" y="198"/>
                  </a:lnTo>
                  <a:lnTo>
                    <a:pt x="128" y="111"/>
                  </a:lnTo>
                  <a:lnTo>
                    <a:pt x="1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grpSp>
      <p:grpSp>
        <p:nvGrpSpPr>
          <p:cNvPr id="83" name="Group 82">
            <a:extLst>
              <a:ext uri="{FF2B5EF4-FFF2-40B4-BE49-F238E27FC236}">
                <a16:creationId xmlns:a16="http://schemas.microsoft.com/office/drawing/2014/main" id="{567C034B-F6A3-8443-914A-09600E17D3D1}"/>
              </a:ext>
            </a:extLst>
          </p:cNvPr>
          <p:cNvGrpSpPr/>
          <p:nvPr/>
        </p:nvGrpSpPr>
        <p:grpSpPr>
          <a:xfrm>
            <a:off x="1638328" y="6003476"/>
            <a:ext cx="228662" cy="340374"/>
            <a:chOff x="3881438" y="8726488"/>
            <a:chExt cx="207962" cy="309562"/>
          </a:xfrm>
          <a:solidFill>
            <a:srgbClr val="F2635D"/>
          </a:solidFill>
        </p:grpSpPr>
        <p:sp>
          <p:nvSpPr>
            <p:cNvPr id="84" name="Freeform 505">
              <a:extLst>
                <a:ext uri="{FF2B5EF4-FFF2-40B4-BE49-F238E27FC236}">
                  <a16:creationId xmlns:a16="http://schemas.microsoft.com/office/drawing/2014/main" id="{4F478E8A-ACA3-3F4A-9A24-B13A632790AD}"/>
                </a:ext>
              </a:extLst>
            </p:cNvPr>
            <p:cNvSpPr>
              <a:spLocks noChangeArrowheads="1"/>
            </p:cNvSpPr>
            <p:nvPr/>
          </p:nvSpPr>
          <p:spPr bwMode="auto">
            <a:xfrm>
              <a:off x="3881438" y="8964613"/>
              <a:ext cx="87312" cy="71437"/>
            </a:xfrm>
            <a:custGeom>
              <a:avLst/>
              <a:gdLst>
                <a:gd name="T0" fmla="*/ 170 w 241"/>
                <a:gd name="T1" fmla="*/ 98 h 197"/>
                <a:gd name="T2" fmla="*/ 170 w 241"/>
                <a:gd name="T3" fmla="*/ 98 h 197"/>
                <a:gd name="T4" fmla="*/ 142 w 241"/>
                <a:gd name="T5" fmla="*/ 126 h 197"/>
                <a:gd name="T6" fmla="*/ 98 w 241"/>
                <a:gd name="T7" fmla="*/ 126 h 197"/>
                <a:gd name="T8" fmla="*/ 70 w 241"/>
                <a:gd name="T9" fmla="*/ 98 h 197"/>
                <a:gd name="T10" fmla="*/ 70 w 241"/>
                <a:gd name="T11" fmla="*/ 0 h 197"/>
                <a:gd name="T12" fmla="*/ 0 w 241"/>
                <a:gd name="T13" fmla="*/ 0 h 197"/>
                <a:gd name="T14" fmla="*/ 0 w 241"/>
                <a:gd name="T15" fmla="*/ 98 h 197"/>
                <a:gd name="T16" fmla="*/ 98 w 241"/>
                <a:gd name="T17" fmla="*/ 196 h 197"/>
                <a:gd name="T18" fmla="*/ 142 w 241"/>
                <a:gd name="T19" fmla="*/ 196 h 197"/>
                <a:gd name="T20" fmla="*/ 240 w 241"/>
                <a:gd name="T21" fmla="*/ 98 h 197"/>
                <a:gd name="T22" fmla="*/ 240 w 241"/>
                <a:gd name="T23" fmla="*/ 0 h 197"/>
                <a:gd name="T24" fmla="*/ 170 w 241"/>
                <a:gd name="T25" fmla="*/ 0 h 197"/>
                <a:gd name="T26" fmla="*/ 170 w 241"/>
                <a:gd name="T27"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97">
                  <a:moveTo>
                    <a:pt x="170" y="98"/>
                  </a:moveTo>
                  <a:lnTo>
                    <a:pt x="170" y="98"/>
                  </a:lnTo>
                  <a:cubicBezTo>
                    <a:pt x="170" y="112"/>
                    <a:pt x="156" y="126"/>
                    <a:pt x="142" y="126"/>
                  </a:cubicBezTo>
                  <a:cubicBezTo>
                    <a:pt x="98" y="126"/>
                    <a:pt x="98" y="126"/>
                    <a:pt x="98" y="126"/>
                  </a:cubicBezTo>
                  <a:cubicBezTo>
                    <a:pt x="84" y="126"/>
                    <a:pt x="70" y="112"/>
                    <a:pt x="70" y="98"/>
                  </a:cubicBezTo>
                  <a:cubicBezTo>
                    <a:pt x="70" y="0"/>
                    <a:pt x="70" y="0"/>
                    <a:pt x="70" y="0"/>
                  </a:cubicBezTo>
                  <a:cubicBezTo>
                    <a:pt x="0" y="0"/>
                    <a:pt x="0" y="0"/>
                    <a:pt x="0" y="0"/>
                  </a:cubicBezTo>
                  <a:cubicBezTo>
                    <a:pt x="0" y="98"/>
                    <a:pt x="0" y="98"/>
                    <a:pt x="0" y="98"/>
                  </a:cubicBezTo>
                  <a:cubicBezTo>
                    <a:pt x="0" y="151"/>
                    <a:pt x="44" y="196"/>
                    <a:pt x="98" y="196"/>
                  </a:cubicBezTo>
                  <a:cubicBezTo>
                    <a:pt x="142" y="196"/>
                    <a:pt x="142" y="196"/>
                    <a:pt x="142" y="196"/>
                  </a:cubicBezTo>
                  <a:cubicBezTo>
                    <a:pt x="195" y="196"/>
                    <a:pt x="240" y="151"/>
                    <a:pt x="240" y="98"/>
                  </a:cubicBezTo>
                  <a:cubicBezTo>
                    <a:pt x="240" y="0"/>
                    <a:pt x="240" y="0"/>
                    <a:pt x="240" y="0"/>
                  </a:cubicBezTo>
                  <a:cubicBezTo>
                    <a:pt x="170" y="0"/>
                    <a:pt x="170" y="0"/>
                    <a:pt x="170" y="0"/>
                  </a:cubicBezTo>
                  <a:lnTo>
                    <a:pt x="170" y="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85" name="Freeform 506">
              <a:extLst>
                <a:ext uri="{FF2B5EF4-FFF2-40B4-BE49-F238E27FC236}">
                  <a16:creationId xmlns:a16="http://schemas.microsoft.com/office/drawing/2014/main" id="{E2C95E95-03B6-E443-9E1C-8F46CBD1D4A0}"/>
                </a:ext>
              </a:extLst>
            </p:cNvPr>
            <p:cNvSpPr>
              <a:spLocks noChangeArrowheads="1"/>
            </p:cNvSpPr>
            <p:nvPr/>
          </p:nvSpPr>
          <p:spPr bwMode="auto">
            <a:xfrm>
              <a:off x="3975100" y="8726488"/>
              <a:ext cx="114300" cy="303212"/>
            </a:xfrm>
            <a:custGeom>
              <a:avLst/>
              <a:gdLst>
                <a:gd name="T0" fmla="*/ 288 w 317"/>
                <a:gd name="T1" fmla="*/ 0 h 842"/>
                <a:gd name="T2" fmla="*/ 288 w 317"/>
                <a:gd name="T3" fmla="*/ 0 h 842"/>
                <a:gd name="T4" fmla="*/ 218 w 317"/>
                <a:gd name="T5" fmla="*/ 14 h 842"/>
                <a:gd name="T6" fmla="*/ 241 w 317"/>
                <a:gd name="T7" fmla="*/ 131 h 842"/>
                <a:gd name="T8" fmla="*/ 232 w 317"/>
                <a:gd name="T9" fmla="*/ 167 h 842"/>
                <a:gd name="T10" fmla="*/ 201 w 317"/>
                <a:gd name="T11" fmla="*/ 179 h 842"/>
                <a:gd name="T12" fmla="*/ 115 w 317"/>
                <a:gd name="T13" fmla="*/ 179 h 842"/>
                <a:gd name="T14" fmla="*/ 84 w 317"/>
                <a:gd name="T15" fmla="*/ 167 h 842"/>
                <a:gd name="T16" fmla="*/ 76 w 317"/>
                <a:gd name="T17" fmla="*/ 134 h 842"/>
                <a:gd name="T18" fmla="*/ 98 w 317"/>
                <a:gd name="T19" fmla="*/ 14 h 842"/>
                <a:gd name="T20" fmla="*/ 28 w 317"/>
                <a:gd name="T21" fmla="*/ 0 h 842"/>
                <a:gd name="T22" fmla="*/ 6 w 317"/>
                <a:gd name="T23" fmla="*/ 120 h 842"/>
                <a:gd name="T24" fmla="*/ 28 w 317"/>
                <a:gd name="T25" fmla="*/ 212 h 842"/>
                <a:gd name="T26" fmla="*/ 115 w 317"/>
                <a:gd name="T27" fmla="*/ 249 h 842"/>
                <a:gd name="T28" fmla="*/ 123 w 317"/>
                <a:gd name="T29" fmla="*/ 249 h 842"/>
                <a:gd name="T30" fmla="*/ 123 w 317"/>
                <a:gd name="T31" fmla="*/ 841 h 842"/>
                <a:gd name="T32" fmla="*/ 193 w 317"/>
                <a:gd name="T33" fmla="*/ 841 h 842"/>
                <a:gd name="T34" fmla="*/ 193 w 317"/>
                <a:gd name="T35" fmla="*/ 249 h 842"/>
                <a:gd name="T36" fmla="*/ 201 w 317"/>
                <a:gd name="T37" fmla="*/ 249 h 842"/>
                <a:gd name="T38" fmla="*/ 285 w 317"/>
                <a:gd name="T39" fmla="*/ 212 h 842"/>
                <a:gd name="T40" fmla="*/ 310 w 317"/>
                <a:gd name="T41" fmla="*/ 120 h 842"/>
                <a:gd name="T42" fmla="*/ 288 w 317"/>
                <a:gd name="T43"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842">
                  <a:moveTo>
                    <a:pt x="288" y="0"/>
                  </a:moveTo>
                  <a:lnTo>
                    <a:pt x="288" y="0"/>
                  </a:lnTo>
                  <a:cubicBezTo>
                    <a:pt x="218" y="14"/>
                    <a:pt x="218" y="14"/>
                    <a:pt x="218" y="14"/>
                  </a:cubicBezTo>
                  <a:cubicBezTo>
                    <a:pt x="241" y="131"/>
                    <a:pt x="241" y="131"/>
                    <a:pt x="241" y="131"/>
                  </a:cubicBezTo>
                  <a:cubicBezTo>
                    <a:pt x="243" y="145"/>
                    <a:pt x="241" y="156"/>
                    <a:pt x="232" y="167"/>
                  </a:cubicBezTo>
                  <a:cubicBezTo>
                    <a:pt x="227" y="176"/>
                    <a:pt x="213" y="179"/>
                    <a:pt x="201" y="179"/>
                  </a:cubicBezTo>
                  <a:cubicBezTo>
                    <a:pt x="115" y="179"/>
                    <a:pt x="115" y="179"/>
                    <a:pt x="115" y="179"/>
                  </a:cubicBezTo>
                  <a:cubicBezTo>
                    <a:pt x="101" y="179"/>
                    <a:pt x="90" y="176"/>
                    <a:pt x="84" y="167"/>
                  </a:cubicBezTo>
                  <a:cubicBezTo>
                    <a:pt x="76" y="159"/>
                    <a:pt x="73" y="145"/>
                    <a:pt x="76" y="134"/>
                  </a:cubicBezTo>
                  <a:cubicBezTo>
                    <a:pt x="98" y="14"/>
                    <a:pt x="98" y="14"/>
                    <a:pt x="98" y="14"/>
                  </a:cubicBezTo>
                  <a:cubicBezTo>
                    <a:pt x="28" y="0"/>
                    <a:pt x="28" y="0"/>
                    <a:pt x="28" y="0"/>
                  </a:cubicBezTo>
                  <a:cubicBezTo>
                    <a:pt x="6" y="120"/>
                    <a:pt x="6" y="120"/>
                    <a:pt x="6" y="120"/>
                  </a:cubicBezTo>
                  <a:cubicBezTo>
                    <a:pt x="0" y="154"/>
                    <a:pt x="9" y="187"/>
                    <a:pt x="28" y="212"/>
                  </a:cubicBezTo>
                  <a:cubicBezTo>
                    <a:pt x="51" y="235"/>
                    <a:pt x="81" y="249"/>
                    <a:pt x="115" y="249"/>
                  </a:cubicBezTo>
                  <a:cubicBezTo>
                    <a:pt x="123" y="249"/>
                    <a:pt x="123" y="249"/>
                    <a:pt x="123" y="249"/>
                  </a:cubicBezTo>
                  <a:cubicBezTo>
                    <a:pt x="123" y="841"/>
                    <a:pt x="123" y="841"/>
                    <a:pt x="123" y="841"/>
                  </a:cubicBezTo>
                  <a:cubicBezTo>
                    <a:pt x="193" y="841"/>
                    <a:pt x="193" y="841"/>
                    <a:pt x="193" y="841"/>
                  </a:cubicBezTo>
                  <a:cubicBezTo>
                    <a:pt x="193" y="249"/>
                    <a:pt x="193" y="249"/>
                    <a:pt x="193" y="249"/>
                  </a:cubicBezTo>
                  <a:cubicBezTo>
                    <a:pt x="201" y="249"/>
                    <a:pt x="201" y="249"/>
                    <a:pt x="201" y="249"/>
                  </a:cubicBezTo>
                  <a:cubicBezTo>
                    <a:pt x="235" y="249"/>
                    <a:pt x="266" y="235"/>
                    <a:pt x="285" y="212"/>
                  </a:cubicBezTo>
                  <a:cubicBezTo>
                    <a:pt x="308" y="187"/>
                    <a:pt x="316" y="154"/>
                    <a:pt x="310" y="120"/>
                  </a:cubicBezTo>
                  <a:lnTo>
                    <a:pt x="288" y="0"/>
                  </a:lnTo>
                </a:path>
              </a:pathLst>
            </a:custGeom>
            <a:solidFill>
              <a:srgbClr val="7967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86" name="Freeform 507">
              <a:extLst>
                <a:ext uri="{FF2B5EF4-FFF2-40B4-BE49-F238E27FC236}">
                  <a16:creationId xmlns:a16="http://schemas.microsoft.com/office/drawing/2014/main" id="{815E418C-7560-BB4C-AAD8-3A3818B91E6F}"/>
                </a:ext>
              </a:extLst>
            </p:cNvPr>
            <p:cNvSpPr>
              <a:spLocks noChangeArrowheads="1"/>
            </p:cNvSpPr>
            <p:nvPr/>
          </p:nvSpPr>
          <p:spPr bwMode="auto">
            <a:xfrm>
              <a:off x="3881438" y="8732838"/>
              <a:ext cx="87312" cy="212725"/>
            </a:xfrm>
            <a:custGeom>
              <a:avLst/>
              <a:gdLst>
                <a:gd name="T0" fmla="*/ 153 w 241"/>
                <a:gd name="T1" fmla="*/ 396 h 593"/>
                <a:gd name="T2" fmla="*/ 153 w 241"/>
                <a:gd name="T3" fmla="*/ 396 h 593"/>
                <a:gd name="T4" fmla="*/ 153 w 241"/>
                <a:gd name="T5" fmla="*/ 69 h 593"/>
                <a:gd name="T6" fmla="*/ 226 w 241"/>
                <a:gd name="T7" fmla="*/ 69 h 593"/>
                <a:gd name="T8" fmla="*/ 226 w 241"/>
                <a:gd name="T9" fmla="*/ 0 h 593"/>
                <a:gd name="T10" fmla="*/ 19 w 241"/>
                <a:gd name="T11" fmla="*/ 0 h 593"/>
                <a:gd name="T12" fmla="*/ 19 w 241"/>
                <a:gd name="T13" fmla="*/ 69 h 593"/>
                <a:gd name="T14" fmla="*/ 84 w 241"/>
                <a:gd name="T15" fmla="*/ 69 h 593"/>
                <a:gd name="T16" fmla="*/ 84 w 241"/>
                <a:gd name="T17" fmla="*/ 396 h 593"/>
                <a:gd name="T18" fmla="*/ 0 w 241"/>
                <a:gd name="T19" fmla="*/ 494 h 593"/>
                <a:gd name="T20" fmla="*/ 0 w 241"/>
                <a:gd name="T21" fmla="*/ 592 h 593"/>
                <a:gd name="T22" fmla="*/ 70 w 241"/>
                <a:gd name="T23" fmla="*/ 592 h 593"/>
                <a:gd name="T24" fmla="*/ 70 w 241"/>
                <a:gd name="T25" fmla="*/ 494 h 593"/>
                <a:gd name="T26" fmla="*/ 98 w 241"/>
                <a:gd name="T27" fmla="*/ 466 h 593"/>
                <a:gd name="T28" fmla="*/ 142 w 241"/>
                <a:gd name="T29" fmla="*/ 466 h 593"/>
                <a:gd name="T30" fmla="*/ 170 w 241"/>
                <a:gd name="T31" fmla="*/ 494 h 593"/>
                <a:gd name="T32" fmla="*/ 170 w 241"/>
                <a:gd name="T33" fmla="*/ 592 h 593"/>
                <a:gd name="T34" fmla="*/ 240 w 241"/>
                <a:gd name="T35" fmla="*/ 592 h 593"/>
                <a:gd name="T36" fmla="*/ 240 w 241"/>
                <a:gd name="T37" fmla="*/ 494 h 593"/>
                <a:gd name="T38" fmla="*/ 153 w 241"/>
                <a:gd name="T39" fmla="*/ 39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 h="593">
                  <a:moveTo>
                    <a:pt x="153" y="396"/>
                  </a:moveTo>
                  <a:lnTo>
                    <a:pt x="153" y="396"/>
                  </a:lnTo>
                  <a:cubicBezTo>
                    <a:pt x="153" y="69"/>
                    <a:pt x="153" y="69"/>
                    <a:pt x="153" y="69"/>
                  </a:cubicBezTo>
                  <a:cubicBezTo>
                    <a:pt x="226" y="69"/>
                    <a:pt x="226" y="69"/>
                    <a:pt x="226" y="69"/>
                  </a:cubicBezTo>
                  <a:cubicBezTo>
                    <a:pt x="226" y="0"/>
                    <a:pt x="226" y="0"/>
                    <a:pt x="226" y="0"/>
                  </a:cubicBezTo>
                  <a:cubicBezTo>
                    <a:pt x="19" y="0"/>
                    <a:pt x="19" y="0"/>
                    <a:pt x="19" y="0"/>
                  </a:cubicBezTo>
                  <a:cubicBezTo>
                    <a:pt x="19" y="69"/>
                    <a:pt x="19" y="69"/>
                    <a:pt x="19" y="69"/>
                  </a:cubicBezTo>
                  <a:cubicBezTo>
                    <a:pt x="84" y="69"/>
                    <a:pt x="84" y="69"/>
                    <a:pt x="84" y="69"/>
                  </a:cubicBezTo>
                  <a:cubicBezTo>
                    <a:pt x="84" y="396"/>
                    <a:pt x="84" y="396"/>
                    <a:pt x="84" y="396"/>
                  </a:cubicBezTo>
                  <a:cubicBezTo>
                    <a:pt x="36" y="405"/>
                    <a:pt x="0" y="444"/>
                    <a:pt x="0" y="494"/>
                  </a:cubicBezTo>
                  <a:cubicBezTo>
                    <a:pt x="0" y="592"/>
                    <a:pt x="0" y="592"/>
                    <a:pt x="0" y="592"/>
                  </a:cubicBezTo>
                  <a:cubicBezTo>
                    <a:pt x="70" y="592"/>
                    <a:pt x="70" y="592"/>
                    <a:pt x="70" y="592"/>
                  </a:cubicBezTo>
                  <a:cubicBezTo>
                    <a:pt x="70" y="494"/>
                    <a:pt x="70" y="494"/>
                    <a:pt x="70" y="494"/>
                  </a:cubicBezTo>
                  <a:cubicBezTo>
                    <a:pt x="70" y="477"/>
                    <a:pt x="84" y="466"/>
                    <a:pt x="98" y="466"/>
                  </a:cubicBezTo>
                  <a:cubicBezTo>
                    <a:pt x="142" y="466"/>
                    <a:pt x="142" y="466"/>
                    <a:pt x="142" y="466"/>
                  </a:cubicBezTo>
                  <a:cubicBezTo>
                    <a:pt x="156" y="466"/>
                    <a:pt x="170" y="477"/>
                    <a:pt x="170" y="494"/>
                  </a:cubicBezTo>
                  <a:cubicBezTo>
                    <a:pt x="170" y="592"/>
                    <a:pt x="170" y="592"/>
                    <a:pt x="170" y="592"/>
                  </a:cubicBezTo>
                  <a:cubicBezTo>
                    <a:pt x="240" y="592"/>
                    <a:pt x="240" y="592"/>
                    <a:pt x="240" y="592"/>
                  </a:cubicBezTo>
                  <a:cubicBezTo>
                    <a:pt x="240" y="494"/>
                    <a:pt x="240" y="494"/>
                    <a:pt x="240" y="494"/>
                  </a:cubicBezTo>
                  <a:cubicBezTo>
                    <a:pt x="240" y="444"/>
                    <a:pt x="204" y="405"/>
                    <a:pt x="153" y="3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grpSp>
      <p:grpSp>
        <p:nvGrpSpPr>
          <p:cNvPr id="90" name="Group 89">
            <a:extLst>
              <a:ext uri="{FF2B5EF4-FFF2-40B4-BE49-F238E27FC236}">
                <a16:creationId xmlns:a16="http://schemas.microsoft.com/office/drawing/2014/main" id="{B56E2866-1B3B-9740-A674-19D324B60FB3}"/>
              </a:ext>
            </a:extLst>
          </p:cNvPr>
          <p:cNvGrpSpPr/>
          <p:nvPr/>
        </p:nvGrpSpPr>
        <p:grpSpPr>
          <a:xfrm>
            <a:off x="2814739" y="5993081"/>
            <a:ext cx="277536" cy="333393"/>
            <a:chOff x="4518025" y="3622675"/>
            <a:chExt cx="252413" cy="303213"/>
          </a:xfrm>
          <a:solidFill>
            <a:srgbClr val="7967AE"/>
          </a:solidFill>
        </p:grpSpPr>
        <p:sp>
          <p:nvSpPr>
            <p:cNvPr id="91" name="Freeform 269">
              <a:extLst>
                <a:ext uri="{FF2B5EF4-FFF2-40B4-BE49-F238E27FC236}">
                  <a16:creationId xmlns:a16="http://schemas.microsoft.com/office/drawing/2014/main" id="{63195BC4-600D-0341-8EBE-5B22A8EABECA}"/>
                </a:ext>
              </a:extLst>
            </p:cNvPr>
            <p:cNvSpPr>
              <a:spLocks noChangeArrowheads="1"/>
            </p:cNvSpPr>
            <p:nvPr/>
          </p:nvSpPr>
          <p:spPr bwMode="auto">
            <a:xfrm>
              <a:off x="4573588" y="3622675"/>
              <a:ext cx="141287" cy="176213"/>
            </a:xfrm>
            <a:custGeom>
              <a:avLst/>
              <a:gdLst>
                <a:gd name="T0" fmla="*/ 0 w 392"/>
                <a:gd name="T1" fmla="*/ 246 h 490"/>
                <a:gd name="T2" fmla="*/ 0 w 392"/>
                <a:gd name="T3" fmla="*/ 246 h 490"/>
                <a:gd name="T4" fmla="*/ 195 w 392"/>
                <a:gd name="T5" fmla="*/ 489 h 490"/>
                <a:gd name="T6" fmla="*/ 391 w 392"/>
                <a:gd name="T7" fmla="*/ 246 h 490"/>
                <a:gd name="T8" fmla="*/ 195 w 392"/>
                <a:gd name="T9" fmla="*/ 0 h 490"/>
                <a:gd name="T10" fmla="*/ 0 w 392"/>
                <a:gd name="T11" fmla="*/ 246 h 490"/>
                <a:gd name="T12" fmla="*/ 195 w 392"/>
                <a:gd name="T13" fmla="*/ 70 h 490"/>
                <a:gd name="T14" fmla="*/ 195 w 392"/>
                <a:gd name="T15" fmla="*/ 70 h 490"/>
                <a:gd name="T16" fmla="*/ 321 w 392"/>
                <a:gd name="T17" fmla="*/ 246 h 490"/>
                <a:gd name="T18" fmla="*/ 195 w 392"/>
                <a:gd name="T19" fmla="*/ 419 h 490"/>
                <a:gd name="T20" fmla="*/ 70 w 392"/>
                <a:gd name="T21" fmla="*/ 246 h 490"/>
                <a:gd name="T22" fmla="*/ 195 w 392"/>
                <a:gd name="T23" fmla="*/ 7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 h="490">
                  <a:moveTo>
                    <a:pt x="0" y="246"/>
                  </a:moveTo>
                  <a:lnTo>
                    <a:pt x="0" y="246"/>
                  </a:lnTo>
                  <a:cubicBezTo>
                    <a:pt x="0" y="458"/>
                    <a:pt x="123" y="489"/>
                    <a:pt x="195" y="489"/>
                  </a:cubicBezTo>
                  <a:cubicBezTo>
                    <a:pt x="268" y="489"/>
                    <a:pt x="391" y="458"/>
                    <a:pt x="391" y="246"/>
                  </a:cubicBezTo>
                  <a:cubicBezTo>
                    <a:pt x="391" y="31"/>
                    <a:pt x="268" y="0"/>
                    <a:pt x="195" y="0"/>
                  </a:cubicBezTo>
                  <a:cubicBezTo>
                    <a:pt x="123" y="0"/>
                    <a:pt x="0" y="31"/>
                    <a:pt x="0" y="246"/>
                  </a:cubicBezTo>
                  <a:close/>
                  <a:moveTo>
                    <a:pt x="195" y="70"/>
                  </a:moveTo>
                  <a:lnTo>
                    <a:pt x="195" y="70"/>
                  </a:lnTo>
                  <a:cubicBezTo>
                    <a:pt x="248" y="70"/>
                    <a:pt x="321" y="87"/>
                    <a:pt x="321" y="246"/>
                  </a:cubicBezTo>
                  <a:cubicBezTo>
                    <a:pt x="321" y="402"/>
                    <a:pt x="248" y="419"/>
                    <a:pt x="195" y="419"/>
                  </a:cubicBezTo>
                  <a:cubicBezTo>
                    <a:pt x="142" y="419"/>
                    <a:pt x="70" y="402"/>
                    <a:pt x="70" y="246"/>
                  </a:cubicBezTo>
                  <a:cubicBezTo>
                    <a:pt x="70" y="87"/>
                    <a:pt x="142" y="70"/>
                    <a:pt x="195" y="70"/>
                  </a:cubicBezTo>
                  <a:close/>
                </a:path>
              </a:pathLst>
            </a:custGeom>
            <a:solidFill>
              <a:srgbClr val="F263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92" name="Freeform 270">
              <a:extLst>
                <a:ext uri="{FF2B5EF4-FFF2-40B4-BE49-F238E27FC236}">
                  <a16:creationId xmlns:a16="http://schemas.microsoft.com/office/drawing/2014/main" id="{EF376D17-BB5D-5546-9043-C7A1331C433A}"/>
                </a:ext>
              </a:extLst>
            </p:cNvPr>
            <p:cNvSpPr>
              <a:spLocks noChangeArrowheads="1"/>
            </p:cNvSpPr>
            <p:nvPr/>
          </p:nvSpPr>
          <p:spPr bwMode="auto">
            <a:xfrm>
              <a:off x="4518025" y="3824288"/>
              <a:ext cx="252413" cy="101600"/>
            </a:xfrm>
            <a:custGeom>
              <a:avLst/>
              <a:gdLst>
                <a:gd name="T0" fmla="*/ 702 w 703"/>
                <a:gd name="T1" fmla="*/ 282 h 283"/>
                <a:gd name="T2" fmla="*/ 702 w 703"/>
                <a:gd name="T3" fmla="*/ 0 h 283"/>
                <a:gd name="T4" fmla="*/ 0 w 703"/>
                <a:gd name="T5" fmla="*/ 0 h 283"/>
                <a:gd name="T6" fmla="*/ 0 w 703"/>
                <a:gd name="T7" fmla="*/ 282 h 283"/>
                <a:gd name="T8" fmla="*/ 70 w 703"/>
                <a:gd name="T9" fmla="*/ 282 h 283"/>
                <a:gd name="T10" fmla="*/ 70 w 703"/>
                <a:gd name="T11" fmla="*/ 72 h 283"/>
                <a:gd name="T12" fmla="*/ 632 w 703"/>
                <a:gd name="T13" fmla="*/ 72 h 283"/>
                <a:gd name="T14" fmla="*/ 632 w 703"/>
                <a:gd name="T15" fmla="*/ 282 h 283"/>
                <a:gd name="T16" fmla="*/ 702 w 703"/>
                <a:gd name="T17" fmla="*/ 2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 h="283">
                  <a:moveTo>
                    <a:pt x="702" y="282"/>
                  </a:moveTo>
                  <a:lnTo>
                    <a:pt x="702" y="0"/>
                  </a:lnTo>
                  <a:lnTo>
                    <a:pt x="0" y="0"/>
                  </a:lnTo>
                  <a:lnTo>
                    <a:pt x="0" y="282"/>
                  </a:lnTo>
                  <a:lnTo>
                    <a:pt x="70" y="282"/>
                  </a:lnTo>
                  <a:lnTo>
                    <a:pt x="70" y="72"/>
                  </a:lnTo>
                  <a:lnTo>
                    <a:pt x="632" y="72"/>
                  </a:lnTo>
                  <a:lnTo>
                    <a:pt x="632" y="282"/>
                  </a:lnTo>
                  <a:lnTo>
                    <a:pt x="702" y="2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grpSp>
      <p:sp>
        <p:nvSpPr>
          <p:cNvPr id="94" name="Rectangle 93">
            <a:extLst>
              <a:ext uri="{FF2B5EF4-FFF2-40B4-BE49-F238E27FC236}">
                <a16:creationId xmlns:a16="http://schemas.microsoft.com/office/drawing/2014/main" id="{6921E8AC-8A02-4C49-87DC-2DB63DCBE38B}"/>
              </a:ext>
            </a:extLst>
          </p:cNvPr>
          <p:cNvSpPr/>
          <p:nvPr/>
        </p:nvSpPr>
        <p:spPr>
          <a:xfrm>
            <a:off x="6755007" y="2481201"/>
            <a:ext cx="3301260" cy="312714"/>
          </a:xfrm>
          <a:prstGeom prst="rect">
            <a:avLst/>
          </a:prstGeom>
        </p:spPr>
        <p:txBody>
          <a:bodyPr wrap="square" lIns="0" tIns="0" rIns="0" bIns="0" anchor="ctr">
            <a:spAutoFit/>
          </a:bodyPr>
          <a:lstStyle/>
          <a:p>
            <a:pPr marL="11521" marR="4609">
              <a:spcBef>
                <a:spcPts val="462"/>
              </a:spcBef>
            </a:pPr>
            <a:r>
              <a:rPr lang="en-US" sz="2000" b="1" spc="-5" dirty="0">
                <a:solidFill>
                  <a:srgbClr val="F2635D"/>
                </a:solidFill>
                <a:latin typeface="Arial" panose="020B0604020202020204" pitchFamily="34" charset="0"/>
                <a:cs typeface="Arial" panose="020B0604020202020204" pitchFamily="34" charset="0"/>
              </a:rPr>
              <a:t>Evaluated costs</a:t>
            </a:r>
          </a:p>
        </p:txBody>
      </p:sp>
      <p:cxnSp>
        <p:nvCxnSpPr>
          <p:cNvPr id="36" name="Straight Connector 35">
            <a:extLst>
              <a:ext uri="{FF2B5EF4-FFF2-40B4-BE49-F238E27FC236}">
                <a16:creationId xmlns:a16="http://schemas.microsoft.com/office/drawing/2014/main" id="{6712D781-5FEC-4796-8F40-A9C894020EB3}"/>
              </a:ext>
            </a:extLst>
          </p:cNvPr>
          <p:cNvCxnSpPr>
            <a:cxnSpLocks/>
          </p:cNvCxnSpPr>
          <p:nvPr/>
        </p:nvCxnSpPr>
        <p:spPr>
          <a:xfrm>
            <a:off x="0" y="2127156"/>
            <a:ext cx="6343419"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BCD6A1-81AE-4A08-AF1D-83220015CE4A}"/>
              </a:ext>
            </a:extLst>
          </p:cNvPr>
          <p:cNvCxnSpPr/>
          <p:nvPr/>
        </p:nvCxnSpPr>
        <p:spPr>
          <a:xfrm>
            <a:off x="6349743" y="0"/>
            <a:ext cx="0" cy="777240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527A815-C42C-4085-B668-BD6FF1C8B154}"/>
              </a:ext>
            </a:extLst>
          </p:cNvPr>
          <p:cNvCxnSpPr>
            <a:cxnSpLocks/>
          </p:cNvCxnSpPr>
          <p:nvPr/>
        </p:nvCxnSpPr>
        <p:spPr>
          <a:xfrm>
            <a:off x="0" y="4748531"/>
            <a:ext cx="6364557" cy="0"/>
          </a:xfrm>
          <a:prstGeom prst="line">
            <a:avLst/>
          </a:prstGeom>
          <a:ln w="63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19C2C5-B347-4057-A0D5-8F2EFF55F82D}"/>
              </a:ext>
            </a:extLst>
          </p:cNvPr>
          <p:cNvCxnSpPr>
            <a:cxnSpLocks/>
          </p:cNvCxnSpPr>
          <p:nvPr/>
        </p:nvCxnSpPr>
        <p:spPr>
          <a:xfrm>
            <a:off x="-14814" y="5539106"/>
            <a:ext cx="6364557" cy="0"/>
          </a:xfrm>
          <a:prstGeom prst="line">
            <a:avLst/>
          </a:prstGeom>
          <a:ln w="63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2F2D73-AE12-4B9F-B579-0C776549A457}"/>
              </a:ext>
            </a:extLst>
          </p:cNvPr>
          <p:cNvCxnSpPr/>
          <p:nvPr/>
        </p:nvCxnSpPr>
        <p:spPr>
          <a:xfrm>
            <a:off x="419775" y="6474760"/>
            <a:ext cx="5136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1D8FDF3-CF1B-44D0-947D-959098DCBA75}"/>
              </a:ext>
            </a:extLst>
          </p:cNvPr>
          <p:cNvCxnSpPr/>
          <p:nvPr/>
        </p:nvCxnSpPr>
        <p:spPr>
          <a:xfrm>
            <a:off x="1477493" y="6474760"/>
            <a:ext cx="5136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AF23979-5216-4113-A33E-FE80303957C1}"/>
              </a:ext>
            </a:extLst>
          </p:cNvPr>
          <p:cNvCxnSpPr/>
          <p:nvPr/>
        </p:nvCxnSpPr>
        <p:spPr>
          <a:xfrm>
            <a:off x="2687258" y="6474760"/>
            <a:ext cx="5136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5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28BC5D-07E4-3249-B0C7-C365FCA26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6" r="3304" b="19084"/>
          <a:stretch/>
        </p:blipFill>
        <p:spPr>
          <a:xfrm>
            <a:off x="6042749" y="12701"/>
            <a:ext cx="4041051" cy="2405376"/>
          </a:xfrm>
          <a:prstGeom prst="rect">
            <a:avLst/>
          </a:prstGeom>
        </p:spPr>
      </p:pic>
      <p:sp>
        <p:nvSpPr>
          <p:cNvPr id="14" name="Rectangle 13">
            <a:extLst>
              <a:ext uri="{FF2B5EF4-FFF2-40B4-BE49-F238E27FC236}">
                <a16:creationId xmlns:a16="http://schemas.microsoft.com/office/drawing/2014/main" id="{29981F92-6BE4-F447-A858-B795A351B4B2}"/>
              </a:ext>
            </a:extLst>
          </p:cNvPr>
          <p:cNvSpPr/>
          <p:nvPr/>
        </p:nvSpPr>
        <p:spPr>
          <a:xfrm>
            <a:off x="6625705" y="3181390"/>
            <a:ext cx="2889668" cy="3795911"/>
          </a:xfrm>
          <a:prstGeom prst="rect">
            <a:avLst/>
          </a:prstGeom>
        </p:spPr>
        <p:txBody>
          <a:bodyPr wrap="square" lIns="0" tIns="0" rIns="0" bIns="0" anchor="ctr">
            <a:spAutoFit/>
          </a:bodyPr>
          <a:lstStyle/>
          <a:p>
            <a:pPr>
              <a:spcAft>
                <a:spcPts val="508"/>
              </a:spcAft>
              <a:buClr>
                <a:srgbClr val="D0261D"/>
              </a:buClr>
            </a:pPr>
            <a:r>
              <a:rPr lang="en-US" sz="1200" b="1" dirty="0">
                <a:solidFill>
                  <a:schemeClr val="tx1">
                    <a:lumMod val="65000"/>
                    <a:lumOff val="35000"/>
                  </a:schemeClr>
                </a:solidFill>
                <a:cs typeface="Arial" panose="020B0604020202020204" pitchFamily="34" charset="0"/>
              </a:rPr>
              <a:t>Invoice Costs</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ATS, HRIS, Payroll, Benefits, LMS, Training and Developments Content, Time and Attendance, 401k </a:t>
            </a:r>
          </a:p>
          <a:p>
            <a:pPr>
              <a:spcAft>
                <a:spcPts val="508"/>
              </a:spcAft>
              <a:buClr>
                <a:srgbClr val="D0261D"/>
              </a:buClr>
            </a:pPr>
            <a:r>
              <a:rPr lang="en-US" sz="1200" b="1" dirty="0">
                <a:solidFill>
                  <a:schemeClr val="tx1">
                    <a:lumMod val="65000"/>
                    <a:lumOff val="35000"/>
                  </a:schemeClr>
                </a:solidFill>
                <a:latin typeface="Arial" panose="020B0604020202020204" pitchFamily="34" charset="0"/>
                <a:cs typeface="Arial" panose="020B0604020202020204" pitchFamily="34" charset="0"/>
              </a:rPr>
              <a:t>Service Costs</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Legal Council, HR Consultants, Benefits Administration/Coverage Costs </a:t>
            </a:r>
          </a:p>
          <a:p>
            <a:pPr>
              <a:spcAft>
                <a:spcPts val="508"/>
              </a:spcAft>
              <a:buClr>
                <a:srgbClr val="D0261D"/>
              </a:buClr>
            </a:pPr>
            <a:r>
              <a:rPr lang="en-US" sz="1200" b="1" dirty="0">
                <a:solidFill>
                  <a:schemeClr val="tx1">
                    <a:lumMod val="65000"/>
                    <a:lumOff val="35000"/>
                  </a:schemeClr>
                </a:solidFill>
                <a:latin typeface="Arial" panose="020B0604020202020204" pitchFamily="34" charset="0"/>
                <a:cs typeface="Arial" panose="020B0604020202020204" pitchFamily="34" charset="0"/>
              </a:rPr>
              <a:t>Labor Costs</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HR/PR time allocation, Manager and Employee Time Return </a:t>
            </a:r>
          </a:p>
          <a:p>
            <a:pPr>
              <a:spcAft>
                <a:spcPts val="508"/>
              </a:spcAft>
              <a:buClr>
                <a:srgbClr val="D0261D"/>
              </a:buClr>
            </a:pPr>
            <a:r>
              <a:rPr lang="en-US" sz="1200" b="1" dirty="0">
                <a:solidFill>
                  <a:schemeClr val="tx1">
                    <a:lumMod val="65000"/>
                    <a:lumOff val="35000"/>
                  </a:schemeClr>
                </a:solidFill>
                <a:latin typeface="Arial" panose="020B0604020202020204" pitchFamily="34" charset="0"/>
                <a:cs typeface="Arial" panose="020B0604020202020204" pitchFamily="34" charset="0"/>
              </a:rPr>
              <a:t>Opportunity Costs </a:t>
            </a:r>
          </a:p>
          <a:p>
            <a:pPr marL="258290" indent="-258290">
              <a:spcAft>
                <a:spcPts val="1978"/>
              </a:spcAft>
              <a:buClr>
                <a:srgbClr val="D0261D"/>
              </a:buClr>
              <a:buFont typeface="Arial" panose="020B0604020202020204" pitchFamily="34" charset="0"/>
              <a:buChar char="•"/>
            </a:pPr>
            <a:r>
              <a:rPr lang="en-US" sz="1200" dirty="0">
                <a:solidFill>
                  <a:schemeClr val="tx1">
                    <a:lumMod val="65000"/>
                    <a:lumOff val="35000"/>
                  </a:schemeClr>
                </a:solidFill>
                <a:cs typeface="Arial" panose="020B0604020202020204" pitchFamily="34" charset="0"/>
              </a:rPr>
              <a:t>Tax incentives, Turnover Rates/Impact, Payroll Accuracy, Benefit Invoice Reconciliation </a:t>
            </a:r>
          </a:p>
        </p:txBody>
      </p:sp>
      <p:sp>
        <p:nvSpPr>
          <p:cNvPr id="17" name="Rectangle 16">
            <a:extLst>
              <a:ext uri="{FF2B5EF4-FFF2-40B4-BE49-F238E27FC236}">
                <a16:creationId xmlns:a16="http://schemas.microsoft.com/office/drawing/2014/main" id="{ED2292B9-9E12-C843-9E05-97D981DD321C}"/>
              </a:ext>
            </a:extLst>
          </p:cNvPr>
          <p:cNvSpPr/>
          <p:nvPr/>
        </p:nvSpPr>
        <p:spPr>
          <a:xfrm>
            <a:off x="500888" y="481233"/>
            <a:ext cx="2990765" cy="1353576"/>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Investment summary</a:t>
            </a:r>
          </a:p>
        </p:txBody>
      </p:sp>
      <p:graphicFrame>
        <p:nvGraphicFramePr>
          <p:cNvPr id="4" name="Chart 3">
            <a:extLst>
              <a:ext uri="{FF2B5EF4-FFF2-40B4-BE49-F238E27FC236}">
                <a16:creationId xmlns:a16="http://schemas.microsoft.com/office/drawing/2014/main" id="{97073E38-5D1E-9648-A1CB-5E80C0617097}"/>
              </a:ext>
            </a:extLst>
          </p:cNvPr>
          <p:cNvGraphicFramePr/>
          <p:nvPr>
            <p:extLst>
              <p:ext uri="{D42A27DB-BD31-4B8C-83A1-F6EECF244321}">
                <p14:modId xmlns:p14="http://schemas.microsoft.com/office/powerpoint/2010/main" val="971734293"/>
              </p:ext>
            </p:extLst>
          </p:nvPr>
        </p:nvGraphicFramePr>
        <p:xfrm>
          <a:off x="435527" y="2351406"/>
          <a:ext cx="5210289" cy="221782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4CAE9909-D956-1641-8CC8-2BE423A75987}"/>
              </a:ext>
            </a:extLst>
          </p:cNvPr>
          <p:cNvSpPr txBox="1"/>
          <p:nvPr/>
        </p:nvSpPr>
        <p:spPr>
          <a:xfrm>
            <a:off x="2456569" y="2630259"/>
            <a:ext cx="1150537" cy="840385"/>
          </a:xfrm>
          <a:prstGeom prst="rect">
            <a:avLst/>
          </a:prstGeom>
          <a:noFill/>
        </p:spPr>
        <p:txBody>
          <a:bodyPr wrap="square" lIns="0" tIns="0" rIns="0" bIns="0" rtlCol="0">
            <a:noAutofit/>
          </a:bodyPr>
          <a:lstStyle/>
          <a:p>
            <a:pPr algn="ctr">
              <a:spcAft>
                <a:spcPts val="221"/>
              </a:spcAft>
            </a:pPr>
            <a:r>
              <a:rPr lang="en-US" sz="1200" dirty="0">
                <a:solidFill>
                  <a:srgbClr val="222222"/>
                </a:solidFill>
              </a:rPr>
              <a:t>System/</a:t>
            </a:r>
            <a:br>
              <a:rPr lang="en-US" sz="1200" dirty="0">
                <a:solidFill>
                  <a:srgbClr val="222222"/>
                </a:solidFill>
              </a:rPr>
            </a:br>
            <a:r>
              <a:rPr lang="en-US" sz="1200" dirty="0">
                <a:solidFill>
                  <a:srgbClr val="222222"/>
                </a:solidFill>
              </a:rPr>
              <a:t>Service Offsets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90F245B3-ACAA-C344-A28F-5DEB52401861}"/>
              </a:ext>
            </a:extLst>
          </p:cNvPr>
          <p:cNvSpPr txBox="1"/>
          <p:nvPr/>
        </p:nvSpPr>
        <p:spPr>
          <a:xfrm>
            <a:off x="3657853" y="2630261"/>
            <a:ext cx="851414" cy="579646"/>
          </a:xfrm>
          <a:prstGeom prst="rect">
            <a:avLst/>
          </a:prstGeom>
          <a:noFill/>
        </p:spPr>
        <p:txBody>
          <a:bodyPr wrap="square" lIns="0" tIns="0" rIns="0" bIns="0" rtlCol="0">
            <a:spAutoFit/>
          </a:bodyPr>
          <a:lstStyle/>
          <a:p>
            <a:pPr algn="ctr">
              <a:spcAft>
                <a:spcPts val="221"/>
              </a:spcAft>
            </a:pPr>
            <a:r>
              <a:rPr lang="en-US" sz="1200" dirty="0">
                <a:solidFill>
                  <a:srgbClr val="222222"/>
                </a:solidFill>
              </a:rPr>
              <a:t>Labor</a:t>
            </a:r>
            <a:br>
              <a:rPr lang="en-US" sz="1200" dirty="0">
                <a:solidFill>
                  <a:srgbClr val="222222"/>
                </a:solidFill>
              </a:rPr>
            </a:br>
            <a:r>
              <a:rPr lang="en-US" sz="1200" dirty="0">
                <a:solidFill>
                  <a:srgbClr val="222222"/>
                </a:solidFill>
              </a:rPr>
              <a:t>Offsets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C7860F5C-ABCD-0B4D-B164-6F6235510C62}"/>
              </a:ext>
            </a:extLst>
          </p:cNvPr>
          <p:cNvSpPr txBox="1"/>
          <p:nvPr/>
        </p:nvSpPr>
        <p:spPr>
          <a:xfrm>
            <a:off x="4644910" y="2630263"/>
            <a:ext cx="936556" cy="637341"/>
          </a:xfrm>
          <a:prstGeom prst="rect">
            <a:avLst/>
          </a:prstGeom>
          <a:noFill/>
        </p:spPr>
        <p:txBody>
          <a:bodyPr wrap="square" lIns="0" tIns="0" rIns="0" bIns="0" rtlCol="0">
            <a:noAutofit/>
          </a:bodyPr>
          <a:lstStyle/>
          <a:p>
            <a:pPr algn="ctr">
              <a:spcAft>
                <a:spcPts val="221"/>
              </a:spcAft>
            </a:pPr>
            <a:r>
              <a:rPr lang="en-US" sz="1200" dirty="0">
                <a:solidFill>
                  <a:srgbClr val="222222"/>
                </a:solidFill>
              </a:rPr>
              <a:t>Opportunity Costs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745ACBCB-A8DA-8F4F-BB0D-442BE58300B9}"/>
              </a:ext>
            </a:extLst>
          </p:cNvPr>
          <p:cNvSpPr txBox="1"/>
          <p:nvPr/>
        </p:nvSpPr>
        <p:spPr>
          <a:xfrm>
            <a:off x="391173" y="3827680"/>
            <a:ext cx="1106209" cy="394980"/>
          </a:xfrm>
          <a:prstGeom prst="rect">
            <a:avLst/>
          </a:prstGeom>
          <a:noFill/>
        </p:spPr>
        <p:txBody>
          <a:bodyPr wrap="square" lIns="0" tIns="0" rIns="0" bIns="0" rtlCol="0">
            <a:spAutoFit/>
          </a:bodyPr>
          <a:lstStyle/>
          <a:p>
            <a:pPr algn="ctr">
              <a:spcAft>
                <a:spcPts val="221"/>
              </a:spcAft>
            </a:pPr>
            <a:r>
              <a:rPr lang="en-US" sz="1200" dirty="0">
                <a:solidFill>
                  <a:srgbClr val="222222"/>
                </a:solidFill>
              </a:rPr>
              <a:t>Proposed Fees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636D6991-EDFC-3B47-B233-66DF240F8B2F}"/>
              </a:ext>
            </a:extLst>
          </p:cNvPr>
          <p:cNvSpPr/>
          <p:nvPr/>
        </p:nvSpPr>
        <p:spPr>
          <a:xfrm>
            <a:off x="3975093" y="5769318"/>
            <a:ext cx="1762856" cy="1760596"/>
          </a:xfrm>
          <a:prstGeom prst="rect">
            <a:avLst/>
          </a:prstGeom>
          <a:solidFill>
            <a:srgbClr val="7967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bg1"/>
                </a:solidFill>
                <a:latin typeface="Arial" panose="020B0604020202020204" pitchFamily="34" charset="0"/>
                <a:cs typeface="Arial" panose="020B0604020202020204" pitchFamily="34" charset="0"/>
              </a:rPr>
              <a:t>$$</a:t>
            </a:r>
          </a:p>
          <a:p>
            <a:pPr algn="ctr"/>
            <a:r>
              <a:rPr lang="en-US" sz="1200" b="1" dirty="0">
                <a:solidFill>
                  <a:schemeClr val="bg1"/>
                </a:solidFill>
                <a:latin typeface="Arial" panose="020B0604020202020204" pitchFamily="34" charset="0"/>
                <a:cs typeface="Arial" panose="020B0604020202020204" pitchFamily="34" charset="0"/>
              </a:rPr>
              <a:t>Annual</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Savings</a:t>
            </a:r>
          </a:p>
        </p:txBody>
      </p:sp>
      <p:sp>
        <p:nvSpPr>
          <p:cNvPr id="52" name="TextBox 51">
            <a:extLst>
              <a:ext uri="{FF2B5EF4-FFF2-40B4-BE49-F238E27FC236}">
                <a16:creationId xmlns:a16="http://schemas.microsoft.com/office/drawing/2014/main" id="{59533A63-AE52-6B44-9AB6-7F9A62897324}"/>
              </a:ext>
            </a:extLst>
          </p:cNvPr>
          <p:cNvSpPr txBox="1"/>
          <p:nvPr/>
        </p:nvSpPr>
        <p:spPr>
          <a:xfrm>
            <a:off x="116813" y="6644495"/>
            <a:ext cx="1045941" cy="641201"/>
          </a:xfrm>
          <a:prstGeom prst="rect">
            <a:avLst/>
          </a:prstGeom>
          <a:noFill/>
        </p:spPr>
        <p:txBody>
          <a:bodyPr wrap="square" lIns="0" tIns="0" rIns="0" bIns="0" rtlCol="0">
            <a:spAutoFit/>
          </a:bodyPr>
          <a:lstStyle/>
          <a:p>
            <a:pPr algn="ctr">
              <a:spcAft>
                <a:spcPts val="221"/>
              </a:spcAft>
            </a:pPr>
            <a:r>
              <a:rPr lang="en-US" sz="1400" dirty="0">
                <a:solidFill>
                  <a:srgbClr val="222222"/>
                </a:solidFill>
              </a:rPr>
              <a:t>Annual</a:t>
            </a:r>
            <a:br>
              <a:rPr lang="en-US" sz="1400" dirty="0">
                <a:solidFill>
                  <a:srgbClr val="222222"/>
                </a:solidFill>
              </a:rPr>
            </a:br>
            <a:r>
              <a:rPr lang="en-US" sz="1400" dirty="0">
                <a:solidFill>
                  <a:srgbClr val="222222"/>
                </a:solidFill>
              </a:rPr>
              <a:t>Fees</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53" name="TextBox 52">
            <a:extLst>
              <a:ext uri="{FF2B5EF4-FFF2-40B4-BE49-F238E27FC236}">
                <a16:creationId xmlns:a16="http://schemas.microsoft.com/office/drawing/2014/main" id="{F72B7E66-2275-5F4D-974A-1D055519E066}"/>
              </a:ext>
            </a:extLst>
          </p:cNvPr>
          <p:cNvSpPr txBox="1"/>
          <p:nvPr/>
        </p:nvSpPr>
        <p:spPr>
          <a:xfrm>
            <a:off x="1225724" y="6644494"/>
            <a:ext cx="1045941" cy="425758"/>
          </a:xfrm>
          <a:prstGeom prst="rect">
            <a:avLst/>
          </a:prstGeom>
          <a:noFill/>
        </p:spPr>
        <p:txBody>
          <a:bodyPr wrap="square" lIns="0" tIns="0" rIns="0" bIns="0" rtlCol="0">
            <a:spAutoFit/>
          </a:bodyPr>
          <a:lstStyle/>
          <a:p>
            <a:pPr algn="ctr">
              <a:spcAft>
                <a:spcPts val="221"/>
              </a:spcAft>
            </a:pPr>
            <a:r>
              <a:rPr lang="en-US" sz="1400" dirty="0">
                <a:solidFill>
                  <a:srgbClr val="222222"/>
                </a:solidFill>
              </a:rPr>
              <a:t>Setup</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1A3FDE14-87A0-CB42-8009-71159372EA4E}"/>
              </a:ext>
            </a:extLst>
          </p:cNvPr>
          <p:cNvSpPr txBox="1"/>
          <p:nvPr/>
        </p:nvSpPr>
        <p:spPr>
          <a:xfrm>
            <a:off x="2371052" y="6644495"/>
            <a:ext cx="1150537" cy="812185"/>
          </a:xfrm>
          <a:prstGeom prst="rect">
            <a:avLst/>
          </a:prstGeom>
          <a:noFill/>
        </p:spPr>
        <p:txBody>
          <a:bodyPr wrap="square" lIns="0" tIns="0" rIns="0" bIns="0" rtlCol="0">
            <a:noAutofit/>
          </a:bodyPr>
          <a:lstStyle/>
          <a:p>
            <a:pPr algn="ctr">
              <a:spcAft>
                <a:spcPts val="221"/>
              </a:spcAft>
            </a:pPr>
            <a:r>
              <a:rPr lang="en-US" sz="1400" dirty="0">
                <a:solidFill>
                  <a:srgbClr val="222222"/>
                </a:solidFill>
              </a:rPr>
              <a:t>Per Employee Average</a:t>
            </a:r>
          </a:p>
          <a:p>
            <a:pPr algn="ctr">
              <a:spcAft>
                <a:spcPts val="221"/>
              </a:spcAft>
            </a:pPr>
            <a:r>
              <a:rPr lang="en-US" sz="1200" b="1" dirty="0">
                <a:solidFill>
                  <a:srgbClr val="222222"/>
                </a:solidFill>
                <a:latin typeface="Arial" panose="020B0604020202020204" pitchFamily="34" charset="0"/>
                <a:cs typeface="Arial" panose="020B0604020202020204" pitchFamily="34" charset="0"/>
              </a:rPr>
              <a:t>($$)</a:t>
            </a:r>
          </a:p>
        </p:txBody>
      </p:sp>
      <p:grpSp>
        <p:nvGrpSpPr>
          <p:cNvPr id="67" name="Group 66">
            <a:extLst>
              <a:ext uri="{FF2B5EF4-FFF2-40B4-BE49-F238E27FC236}">
                <a16:creationId xmlns:a16="http://schemas.microsoft.com/office/drawing/2014/main" id="{393C71F4-C68D-F948-9F0F-D6C7AD9E8BF0}"/>
              </a:ext>
            </a:extLst>
          </p:cNvPr>
          <p:cNvGrpSpPr/>
          <p:nvPr/>
        </p:nvGrpSpPr>
        <p:grpSpPr>
          <a:xfrm>
            <a:off x="526485" y="5986457"/>
            <a:ext cx="326412" cy="368653"/>
            <a:chOff x="5827713" y="2376488"/>
            <a:chExt cx="269875" cy="304800"/>
          </a:xfrm>
          <a:solidFill>
            <a:srgbClr val="F2635D"/>
          </a:solidFill>
        </p:grpSpPr>
        <p:sp>
          <p:nvSpPr>
            <p:cNvPr id="68" name="Freeform 180">
              <a:extLst>
                <a:ext uri="{FF2B5EF4-FFF2-40B4-BE49-F238E27FC236}">
                  <a16:creationId xmlns:a16="http://schemas.microsoft.com/office/drawing/2014/main" id="{09757A90-2DBD-1D44-9EFF-7F3E40F70011}"/>
                </a:ext>
              </a:extLst>
            </p:cNvPr>
            <p:cNvSpPr>
              <a:spLocks noChangeArrowheads="1"/>
            </p:cNvSpPr>
            <p:nvPr/>
          </p:nvSpPr>
          <p:spPr bwMode="auto">
            <a:xfrm>
              <a:off x="5878513" y="2376488"/>
              <a:ext cx="25400" cy="28575"/>
            </a:xfrm>
            <a:custGeom>
              <a:avLst/>
              <a:gdLst>
                <a:gd name="T0" fmla="*/ 70 w 71"/>
                <a:gd name="T1" fmla="*/ 78 h 79"/>
                <a:gd name="T2" fmla="*/ 70 w 71"/>
                <a:gd name="T3" fmla="*/ 0 h 79"/>
                <a:gd name="T4" fmla="*/ 0 w 71"/>
                <a:gd name="T5" fmla="*/ 0 h 79"/>
                <a:gd name="T6" fmla="*/ 0 w 71"/>
                <a:gd name="T7" fmla="*/ 78 h 79"/>
                <a:gd name="T8" fmla="*/ 70 w 71"/>
                <a:gd name="T9" fmla="*/ 78 h 79"/>
              </a:gdLst>
              <a:ahLst/>
              <a:cxnLst>
                <a:cxn ang="0">
                  <a:pos x="T0" y="T1"/>
                </a:cxn>
                <a:cxn ang="0">
                  <a:pos x="T2" y="T3"/>
                </a:cxn>
                <a:cxn ang="0">
                  <a:pos x="T4" y="T5"/>
                </a:cxn>
                <a:cxn ang="0">
                  <a:pos x="T6" y="T7"/>
                </a:cxn>
                <a:cxn ang="0">
                  <a:pos x="T8" y="T9"/>
                </a:cxn>
              </a:cxnLst>
              <a:rect l="0" t="0" r="r" b="b"/>
              <a:pathLst>
                <a:path w="71" h="79">
                  <a:moveTo>
                    <a:pt x="70" y="78"/>
                  </a:moveTo>
                  <a:lnTo>
                    <a:pt x="70" y="0"/>
                  </a:lnTo>
                  <a:lnTo>
                    <a:pt x="0" y="0"/>
                  </a:lnTo>
                  <a:lnTo>
                    <a:pt x="0" y="78"/>
                  </a:lnTo>
                  <a:lnTo>
                    <a:pt x="70"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69" name="Freeform 181">
              <a:extLst>
                <a:ext uri="{FF2B5EF4-FFF2-40B4-BE49-F238E27FC236}">
                  <a16:creationId xmlns:a16="http://schemas.microsoft.com/office/drawing/2014/main" id="{93A56326-CCBE-EC40-ABA3-7DD6592406C9}"/>
                </a:ext>
              </a:extLst>
            </p:cNvPr>
            <p:cNvSpPr>
              <a:spLocks noChangeArrowheads="1"/>
            </p:cNvSpPr>
            <p:nvPr/>
          </p:nvSpPr>
          <p:spPr bwMode="auto">
            <a:xfrm>
              <a:off x="5978525" y="2376488"/>
              <a:ext cx="25400" cy="28575"/>
            </a:xfrm>
            <a:custGeom>
              <a:avLst/>
              <a:gdLst>
                <a:gd name="T0" fmla="*/ 0 w 71"/>
                <a:gd name="T1" fmla="*/ 78 h 79"/>
                <a:gd name="T2" fmla="*/ 70 w 71"/>
                <a:gd name="T3" fmla="*/ 78 h 79"/>
                <a:gd name="T4" fmla="*/ 70 w 71"/>
                <a:gd name="T5" fmla="*/ 0 h 79"/>
                <a:gd name="T6" fmla="*/ 0 w 71"/>
                <a:gd name="T7" fmla="*/ 0 h 79"/>
                <a:gd name="T8" fmla="*/ 0 w 71"/>
                <a:gd name="T9" fmla="*/ 78 h 79"/>
              </a:gdLst>
              <a:ahLst/>
              <a:cxnLst>
                <a:cxn ang="0">
                  <a:pos x="T0" y="T1"/>
                </a:cxn>
                <a:cxn ang="0">
                  <a:pos x="T2" y="T3"/>
                </a:cxn>
                <a:cxn ang="0">
                  <a:pos x="T4" y="T5"/>
                </a:cxn>
                <a:cxn ang="0">
                  <a:pos x="T6" y="T7"/>
                </a:cxn>
                <a:cxn ang="0">
                  <a:pos x="T8" y="T9"/>
                </a:cxn>
              </a:cxnLst>
              <a:rect l="0" t="0" r="r" b="b"/>
              <a:pathLst>
                <a:path w="71" h="79">
                  <a:moveTo>
                    <a:pt x="0" y="78"/>
                  </a:moveTo>
                  <a:lnTo>
                    <a:pt x="70" y="78"/>
                  </a:lnTo>
                  <a:lnTo>
                    <a:pt x="70" y="0"/>
                  </a:lnTo>
                  <a:lnTo>
                    <a:pt x="0" y="0"/>
                  </a:lnTo>
                  <a:lnTo>
                    <a:pt x="0"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0" name="Freeform 182">
              <a:extLst>
                <a:ext uri="{FF2B5EF4-FFF2-40B4-BE49-F238E27FC236}">
                  <a16:creationId xmlns:a16="http://schemas.microsoft.com/office/drawing/2014/main" id="{13D3393B-42C1-364A-8AC0-C6F51A334578}"/>
                </a:ext>
              </a:extLst>
            </p:cNvPr>
            <p:cNvSpPr>
              <a:spLocks noChangeArrowheads="1"/>
            </p:cNvSpPr>
            <p:nvPr/>
          </p:nvSpPr>
          <p:spPr bwMode="auto">
            <a:xfrm>
              <a:off x="5919788" y="2489200"/>
              <a:ext cx="177800" cy="192088"/>
            </a:xfrm>
            <a:custGeom>
              <a:avLst/>
              <a:gdLst>
                <a:gd name="T0" fmla="*/ 481 w 493"/>
                <a:gd name="T1" fmla="*/ 266 h 535"/>
                <a:gd name="T2" fmla="*/ 481 w 493"/>
                <a:gd name="T3" fmla="*/ 266 h 535"/>
                <a:gd name="T4" fmla="*/ 260 w 493"/>
                <a:gd name="T5" fmla="*/ 9 h 535"/>
                <a:gd name="T6" fmla="*/ 6 w 493"/>
                <a:gd name="T7" fmla="*/ 229 h 535"/>
                <a:gd name="T8" fmla="*/ 62 w 493"/>
                <a:gd name="T9" fmla="*/ 403 h 535"/>
                <a:gd name="T10" fmla="*/ 67 w 493"/>
                <a:gd name="T11" fmla="*/ 411 h 535"/>
                <a:gd name="T12" fmla="*/ 112 w 493"/>
                <a:gd name="T13" fmla="*/ 372 h 535"/>
                <a:gd name="T14" fmla="*/ 106 w 493"/>
                <a:gd name="T15" fmla="*/ 363 h 535"/>
                <a:gd name="T16" fmla="*/ 64 w 493"/>
                <a:gd name="T17" fmla="*/ 235 h 535"/>
                <a:gd name="T18" fmla="*/ 257 w 493"/>
                <a:gd name="T19" fmla="*/ 67 h 535"/>
                <a:gd name="T20" fmla="*/ 380 w 493"/>
                <a:gd name="T21" fmla="*/ 132 h 535"/>
                <a:gd name="T22" fmla="*/ 422 w 493"/>
                <a:gd name="T23" fmla="*/ 260 h 535"/>
                <a:gd name="T24" fmla="*/ 361 w 493"/>
                <a:gd name="T25" fmla="*/ 383 h 535"/>
                <a:gd name="T26" fmla="*/ 271 w 493"/>
                <a:gd name="T27" fmla="*/ 425 h 535"/>
                <a:gd name="T28" fmla="*/ 277 w 493"/>
                <a:gd name="T29" fmla="*/ 416 h 535"/>
                <a:gd name="T30" fmla="*/ 235 w 493"/>
                <a:gd name="T31" fmla="*/ 386 h 535"/>
                <a:gd name="T32" fmla="*/ 171 w 493"/>
                <a:gd name="T33" fmla="*/ 472 h 535"/>
                <a:gd name="T34" fmla="*/ 252 w 493"/>
                <a:gd name="T35" fmla="*/ 534 h 535"/>
                <a:gd name="T36" fmla="*/ 285 w 493"/>
                <a:gd name="T37" fmla="*/ 489 h 535"/>
                <a:gd name="T38" fmla="*/ 277 w 493"/>
                <a:gd name="T39" fmla="*/ 484 h 535"/>
                <a:gd name="T40" fmla="*/ 400 w 493"/>
                <a:gd name="T41" fmla="*/ 428 h 535"/>
                <a:gd name="T42" fmla="*/ 481 w 493"/>
                <a:gd name="T43" fmla="*/ 26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535">
                  <a:moveTo>
                    <a:pt x="481" y="266"/>
                  </a:moveTo>
                  <a:lnTo>
                    <a:pt x="481" y="266"/>
                  </a:lnTo>
                  <a:cubicBezTo>
                    <a:pt x="492" y="134"/>
                    <a:pt x="391" y="20"/>
                    <a:pt x="260" y="9"/>
                  </a:cubicBezTo>
                  <a:cubicBezTo>
                    <a:pt x="129" y="0"/>
                    <a:pt x="14" y="98"/>
                    <a:pt x="6" y="229"/>
                  </a:cubicBezTo>
                  <a:cubicBezTo>
                    <a:pt x="0" y="294"/>
                    <a:pt x="20" y="355"/>
                    <a:pt x="62" y="403"/>
                  </a:cubicBezTo>
                  <a:cubicBezTo>
                    <a:pt x="67" y="411"/>
                    <a:pt x="67" y="411"/>
                    <a:pt x="67" y="411"/>
                  </a:cubicBezTo>
                  <a:cubicBezTo>
                    <a:pt x="112" y="372"/>
                    <a:pt x="112" y="372"/>
                    <a:pt x="112" y="372"/>
                  </a:cubicBezTo>
                  <a:cubicBezTo>
                    <a:pt x="106" y="363"/>
                    <a:pt x="106" y="363"/>
                    <a:pt x="106" y="363"/>
                  </a:cubicBezTo>
                  <a:cubicBezTo>
                    <a:pt x="75" y="327"/>
                    <a:pt x="62" y="282"/>
                    <a:pt x="64" y="235"/>
                  </a:cubicBezTo>
                  <a:cubicBezTo>
                    <a:pt x="73" y="134"/>
                    <a:pt x="157" y="62"/>
                    <a:pt x="257" y="67"/>
                  </a:cubicBezTo>
                  <a:cubicBezTo>
                    <a:pt x="305" y="73"/>
                    <a:pt x="347" y="95"/>
                    <a:pt x="380" y="132"/>
                  </a:cubicBezTo>
                  <a:cubicBezTo>
                    <a:pt x="411" y="168"/>
                    <a:pt x="425" y="213"/>
                    <a:pt x="422" y="260"/>
                  </a:cubicBezTo>
                  <a:cubicBezTo>
                    <a:pt x="419" y="307"/>
                    <a:pt x="397" y="352"/>
                    <a:pt x="361" y="383"/>
                  </a:cubicBezTo>
                  <a:cubicBezTo>
                    <a:pt x="335" y="405"/>
                    <a:pt x="305" y="419"/>
                    <a:pt x="271" y="425"/>
                  </a:cubicBezTo>
                  <a:cubicBezTo>
                    <a:pt x="277" y="416"/>
                    <a:pt x="277" y="416"/>
                    <a:pt x="277" y="416"/>
                  </a:cubicBezTo>
                  <a:cubicBezTo>
                    <a:pt x="235" y="386"/>
                    <a:pt x="235" y="386"/>
                    <a:pt x="235" y="386"/>
                  </a:cubicBezTo>
                  <a:cubicBezTo>
                    <a:pt x="171" y="472"/>
                    <a:pt x="171" y="472"/>
                    <a:pt x="171" y="472"/>
                  </a:cubicBezTo>
                  <a:cubicBezTo>
                    <a:pt x="252" y="534"/>
                    <a:pt x="252" y="534"/>
                    <a:pt x="252" y="534"/>
                  </a:cubicBezTo>
                  <a:cubicBezTo>
                    <a:pt x="285" y="489"/>
                    <a:pt x="285" y="489"/>
                    <a:pt x="285" y="489"/>
                  </a:cubicBezTo>
                  <a:cubicBezTo>
                    <a:pt x="277" y="484"/>
                    <a:pt x="277" y="484"/>
                    <a:pt x="277" y="484"/>
                  </a:cubicBezTo>
                  <a:cubicBezTo>
                    <a:pt x="321" y="478"/>
                    <a:pt x="363" y="458"/>
                    <a:pt x="400" y="428"/>
                  </a:cubicBezTo>
                  <a:cubicBezTo>
                    <a:pt x="447" y="386"/>
                    <a:pt x="478" y="330"/>
                    <a:pt x="481" y="266"/>
                  </a:cubicBezTo>
                </a:path>
              </a:pathLst>
            </a:custGeom>
            <a:solidFill>
              <a:srgbClr val="7967AE"/>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1" name="Freeform 183">
              <a:extLst>
                <a:ext uri="{FF2B5EF4-FFF2-40B4-BE49-F238E27FC236}">
                  <a16:creationId xmlns:a16="http://schemas.microsoft.com/office/drawing/2014/main" id="{4EE1A74E-DED6-024E-9C6A-239A3F591CC5}"/>
                </a:ext>
              </a:extLst>
            </p:cNvPr>
            <p:cNvSpPr>
              <a:spLocks noChangeArrowheads="1"/>
            </p:cNvSpPr>
            <p:nvPr/>
          </p:nvSpPr>
          <p:spPr bwMode="auto">
            <a:xfrm>
              <a:off x="5878513" y="2454275"/>
              <a:ext cx="26987" cy="25400"/>
            </a:xfrm>
            <a:custGeom>
              <a:avLst/>
              <a:gdLst>
                <a:gd name="T0" fmla="*/ 72 w 73"/>
                <a:gd name="T1" fmla="*/ 0 h 71"/>
                <a:gd name="T2" fmla="*/ 0 w 73"/>
                <a:gd name="T3" fmla="*/ 0 h 71"/>
                <a:gd name="T4" fmla="*/ 0 w 73"/>
                <a:gd name="T5" fmla="*/ 70 h 71"/>
                <a:gd name="T6" fmla="*/ 72 w 73"/>
                <a:gd name="T7" fmla="*/ 70 h 71"/>
                <a:gd name="T8" fmla="*/ 72 w 73"/>
                <a:gd name="T9" fmla="*/ 0 h 71"/>
              </a:gdLst>
              <a:ahLst/>
              <a:cxnLst>
                <a:cxn ang="0">
                  <a:pos x="T0" y="T1"/>
                </a:cxn>
                <a:cxn ang="0">
                  <a:pos x="T2" y="T3"/>
                </a:cxn>
                <a:cxn ang="0">
                  <a:pos x="T4" y="T5"/>
                </a:cxn>
                <a:cxn ang="0">
                  <a:pos x="T6" y="T7"/>
                </a:cxn>
                <a:cxn ang="0">
                  <a:pos x="T8" y="T9"/>
                </a:cxn>
              </a:cxnLst>
              <a:rect l="0" t="0" r="r" b="b"/>
              <a:pathLst>
                <a:path w="73" h="71">
                  <a:moveTo>
                    <a:pt x="72" y="0"/>
                  </a:moveTo>
                  <a:lnTo>
                    <a:pt x="0" y="0"/>
                  </a:lnTo>
                  <a:lnTo>
                    <a:pt x="0" y="70"/>
                  </a:lnTo>
                  <a:lnTo>
                    <a:pt x="72" y="70"/>
                  </a:lnTo>
                  <a:lnTo>
                    <a:pt x="7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2" name="Freeform 184">
              <a:extLst>
                <a:ext uri="{FF2B5EF4-FFF2-40B4-BE49-F238E27FC236}">
                  <a16:creationId xmlns:a16="http://schemas.microsoft.com/office/drawing/2014/main" id="{EA6E49E0-5C53-8C41-A430-BF161C54E9BB}"/>
                </a:ext>
              </a:extLst>
            </p:cNvPr>
            <p:cNvSpPr>
              <a:spLocks noChangeArrowheads="1"/>
            </p:cNvSpPr>
            <p:nvPr/>
          </p:nvSpPr>
          <p:spPr bwMode="auto">
            <a:xfrm>
              <a:off x="5929313" y="2454275"/>
              <a:ext cx="25400" cy="25400"/>
            </a:xfrm>
            <a:custGeom>
              <a:avLst/>
              <a:gdLst>
                <a:gd name="T0" fmla="*/ 70 w 71"/>
                <a:gd name="T1" fmla="*/ 70 h 71"/>
                <a:gd name="T2" fmla="*/ 70 w 71"/>
                <a:gd name="T3" fmla="*/ 0 h 71"/>
                <a:gd name="T4" fmla="*/ 0 w 71"/>
                <a:gd name="T5" fmla="*/ 0 h 71"/>
                <a:gd name="T6" fmla="*/ 0 w 71"/>
                <a:gd name="T7" fmla="*/ 70 h 71"/>
                <a:gd name="T8" fmla="*/ 70 w 71"/>
                <a:gd name="T9" fmla="*/ 70 h 71"/>
              </a:gdLst>
              <a:ahLst/>
              <a:cxnLst>
                <a:cxn ang="0">
                  <a:pos x="T0" y="T1"/>
                </a:cxn>
                <a:cxn ang="0">
                  <a:pos x="T2" y="T3"/>
                </a:cxn>
                <a:cxn ang="0">
                  <a:pos x="T4" y="T5"/>
                </a:cxn>
                <a:cxn ang="0">
                  <a:pos x="T6" y="T7"/>
                </a:cxn>
                <a:cxn ang="0">
                  <a:pos x="T8" y="T9"/>
                </a:cxn>
              </a:cxnLst>
              <a:rect l="0" t="0" r="r" b="b"/>
              <a:pathLst>
                <a:path w="71" h="71">
                  <a:moveTo>
                    <a:pt x="70" y="70"/>
                  </a:moveTo>
                  <a:lnTo>
                    <a:pt x="70" y="0"/>
                  </a:lnTo>
                  <a:lnTo>
                    <a:pt x="0" y="0"/>
                  </a:lnTo>
                  <a:lnTo>
                    <a:pt x="0" y="70"/>
                  </a:lnTo>
                  <a:lnTo>
                    <a:pt x="7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3" name="Freeform 185">
              <a:extLst>
                <a:ext uri="{FF2B5EF4-FFF2-40B4-BE49-F238E27FC236}">
                  <a16:creationId xmlns:a16="http://schemas.microsoft.com/office/drawing/2014/main" id="{5E4BBBCB-4D13-614C-A68A-7A5ED00FB9B7}"/>
                </a:ext>
              </a:extLst>
            </p:cNvPr>
            <p:cNvSpPr>
              <a:spLocks noChangeArrowheads="1"/>
            </p:cNvSpPr>
            <p:nvPr/>
          </p:nvSpPr>
          <p:spPr bwMode="auto">
            <a:xfrm>
              <a:off x="5980113" y="2454275"/>
              <a:ext cx="26987" cy="25400"/>
            </a:xfrm>
            <a:custGeom>
              <a:avLst/>
              <a:gdLst>
                <a:gd name="T0" fmla="*/ 72 w 73"/>
                <a:gd name="T1" fmla="*/ 70 h 71"/>
                <a:gd name="T2" fmla="*/ 72 w 73"/>
                <a:gd name="T3" fmla="*/ 0 h 71"/>
                <a:gd name="T4" fmla="*/ 0 w 73"/>
                <a:gd name="T5" fmla="*/ 0 h 71"/>
                <a:gd name="T6" fmla="*/ 0 w 73"/>
                <a:gd name="T7" fmla="*/ 70 h 71"/>
                <a:gd name="T8" fmla="*/ 72 w 73"/>
                <a:gd name="T9" fmla="*/ 70 h 71"/>
              </a:gdLst>
              <a:ahLst/>
              <a:cxnLst>
                <a:cxn ang="0">
                  <a:pos x="T0" y="T1"/>
                </a:cxn>
                <a:cxn ang="0">
                  <a:pos x="T2" y="T3"/>
                </a:cxn>
                <a:cxn ang="0">
                  <a:pos x="T4" y="T5"/>
                </a:cxn>
                <a:cxn ang="0">
                  <a:pos x="T6" y="T7"/>
                </a:cxn>
                <a:cxn ang="0">
                  <a:pos x="T8" y="T9"/>
                </a:cxn>
              </a:cxnLst>
              <a:rect l="0" t="0" r="r" b="b"/>
              <a:pathLst>
                <a:path w="73" h="71">
                  <a:moveTo>
                    <a:pt x="72" y="70"/>
                  </a:moveTo>
                  <a:lnTo>
                    <a:pt x="72" y="0"/>
                  </a:lnTo>
                  <a:lnTo>
                    <a:pt x="0" y="0"/>
                  </a:lnTo>
                  <a:lnTo>
                    <a:pt x="0" y="70"/>
                  </a:lnTo>
                  <a:lnTo>
                    <a:pt x="72"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4" name="Freeform 186">
              <a:extLst>
                <a:ext uri="{FF2B5EF4-FFF2-40B4-BE49-F238E27FC236}">
                  <a16:creationId xmlns:a16="http://schemas.microsoft.com/office/drawing/2014/main" id="{E3CFFE26-A7F6-554B-AB64-A42283A08196}"/>
                </a:ext>
              </a:extLst>
            </p:cNvPr>
            <p:cNvSpPr>
              <a:spLocks noChangeArrowheads="1"/>
            </p:cNvSpPr>
            <p:nvPr/>
          </p:nvSpPr>
          <p:spPr bwMode="auto">
            <a:xfrm>
              <a:off x="5878513" y="2506663"/>
              <a:ext cx="26987" cy="25400"/>
            </a:xfrm>
            <a:custGeom>
              <a:avLst/>
              <a:gdLst>
                <a:gd name="T0" fmla="*/ 0 w 73"/>
                <a:gd name="T1" fmla="*/ 70 h 71"/>
                <a:gd name="T2" fmla="*/ 72 w 73"/>
                <a:gd name="T3" fmla="*/ 70 h 71"/>
                <a:gd name="T4" fmla="*/ 72 w 73"/>
                <a:gd name="T5" fmla="*/ 0 h 71"/>
                <a:gd name="T6" fmla="*/ 0 w 73"/>
                <a:gd name="T7" fmla="*/ 0 h 71"/>
                <a:gd name="T8" fmla="*/ 0 w 73"/>
                <a:gd name="T9" fmla="*/ 70 h 71"/>
              </a:gdLst>
              <a:ahLst/>
              <a:cxnLst>
                <a:cxn ang="0">
                  <a:pos x="T0" y="T1"/>
                </a:cxn>
                <a:cxn ang="0">
                  <a:pos x="T2" y="T3"/>
                </a:cxn>
                <a:cxn ang="0">
                  <a:pos x="T4" y="T5"/>
                </a:cxn>
                <a:cxn ang="0">
                  <a:pos x="T6" y="T7"/>
                </a:cxn>
                <a:cxn ang="0">
                  <a:pos x="T8" y="T9"/>
                </a:cxn>
              </a:cxnLst>
              <a:rect l="0" t="0" r="r" b="b"/>
              <a:pathLst>
                <a:path w="73" h="71">
                  <a:moveTo>
                    <a:pt x="0" y="70"/>
                  </a:moveTo>
                  <a:lnTo>
                    <a:pt x="72" y="70"/>
                  </a:lnTo>
                  <a:lnTo>
                    <a:pt x="72"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5" name="Freeform 187">
              <a:extLst>
                <a:ext uri="{FF2B5EF4-FFF2-40B4-BE49-F238E27FC236}">
                  <a16:creationId xmlns:a16="http://schemas.microsoft.com/office/drawing/2014/main" id="{11297AA6-6707-DE43-8164-AA83A63CC55E}"/>
                </a:ext>
              </a:extLst>
            </p:cNvPr>
            <p:cNvSpPr>
              <a:spLocks noChangeArrowheads="1"/>
            </p:cNvSpPr>
            <p:nvPr/>
          </p:nvSpPr>
          <p:spPr bwMode="auto">
            <a:xfrm>
              <a:off x="5878513" y="2555875"/>
              <a:ext cx="26987" cy="25400"/>
            </a:xfrm>
            <a:custGeom>
              <a:avLst/>
              <a:gdLst>
                <a:gd name="T0" fmla="*/ 0 w 73"/>
                <a:gd name="T1" fmla="*/ 70 h 71"/>
                <a:gd name="T2" fmla="*/ 72 w 73"/>
                <a:gd name="T3" fmla="*/ 70 h 71"/>
                <a:gd name="T4" fmla="*/ 72 w 73"/>
                <a:gd name="T5" fmla="*/ 0 h 71"/>
                <a:gd name="T6" fmla="*/ 0 w 73"/>
                <a:gd name="T7" fmla="*/ 0 h 71"/>
                <a:gd name="T8" fmla="*/ 0 w 73"/>
                <a:gd name="T9" fmla="*/ 70 h 71"/>
              </a:gdLst>
              <a:ahLst/>
              <a:cxnLst>
                <a:cxn ang="0">
                  <a:pos x="T0" y="T1"/>
                </a:cxn>
                <a:cxn ang="0">
                  <a:pos x="T2" y="T3"/>
                </a:cxn>
                <a:cxn ang="0">
                  <a:pos x="T4" y="T5"/>
                </a:cxn>
                <a:cxn ang="0">
                  <a:pos x="T6" y="T7"/>
                </a:cxn>
                <a:cxn ang="0">
                  <a:pos x="T8" y="T9"/>
                </a:cxn>
              </a:cxnLst>
              <a:rect l="0" t="0" r="r" b="b"/>
              <a:pathLst>
                <a:path w="73" h="71">
                  <a:moveTo>
                    <a:pt x="0" y="70"/>
                  </a:moveTo>
                  <a:lnTo>
                    <a:pt x="72" y="70"/>
                  </a:lnTo>
                  <a:lnTo>
                    <a:pt x="72"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6" name="Freeform 188">
              <a:extLst>
                <a:ext uri="{FF2B5EF4-FFF2-40B4-BE49-F238E27FC236}">
                  <a16:creationId xmlns:a16="http://schemas.microsoft.com/office/drawing/2014/main" id="{255CE219-3227-A74A-AAB0-E7719629024B}"/>
                </a:ext>
              </a:extLst>
            </p:cNvPr>
            <p:cNvSpPr>
              <a:spLocks noChangeArrowheads="1"/>
            </p:cNvSpPr>
            <p:nvPr/>
          </p:nvSpPr>
          <p:spPr bwMode="auto">
            <a:xfrm>
              <a:off x="5829300" y="2555875"/>
              <a:ext cx="85725" cy="93663"/>
            </a:xfrm>
            <a:custGeom>
              <a:avLst/>
              <a:gdLst>
                <a:gd name="T0" fmla="*/ 0 w 238"/>
                <a:gd name="T1" fmla="*/ 0 h 258"/>
                <a:gd name="T2" fmla="*/ 0 w 238"/>
                <a:gd name="T3" fmla="*/ 0 h 258"/>
                <a:gd name="T4" fmla="*/ 0 w 238"/>
                <a:gd name="T5" fmla="*/ 114 h 258"/>
                <a:gd name="T6" fmla="*/ 139 w 238"/>
                <a:gd name="T7" fmla="*/ 257 h 258"/>
                <a:gd name="T8" fmla="*/ 237 w 238"/>
                <a:gd name="T9" fmla="*/ 257 h 258"/>
                <a:gd name="T10" fmla="*/ 237 w 238"/>
                <a:gd name="T11" fmla="*/ 184 h 258"/>
                <a:gd name="T12" fmla="*/ 139 w 238"/>
                <a:gd name="T13" fmla="*/ 184 h 258"/>
                <a:gd name="T14" fmla="*/ 69 w 238"/>
                <a:gd name="T15" fmla="*/ 114 h 258"/>
                <a:gd name="T16" fmla="*/ 69 w 238"/>
                <a:gd name="T17" fmla="*/ 0 h 258"/>
                <a:gd name="T18" fmla="*/ 0 w 238"/>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58">
                  <a:moveTo>
                    <a:pt x="0" y="0"/>
                  </a:moveTo>
                  <a:lnTo>
                    <a:pt x="0" y="0"/>
                  </a:lnTo>
                  <a:cubicBezTo>
                    <a:pt x="0" y="114"/>
                    <a:pt x="0" y="114"/>
                    <a:pt x="0" y="114"/>
                  </a:cubicBezTo>
                  <a:cubicBezTo>
                    <a:pt x="0" y="192"/>
                    <a:pt x="61" y="257"/>
                    <a:pt x="139" y="257"/>
                  </a:cubicBezTo>
                  <a:cubicBezTo>
                    <a:pt x="237" y="257"/>
                    <a:pt x="237" y="257"/>
                    <a:pt x="237" y="257"/>
                  </a:cubicBezTo>
                  <a:cubicBezTo>
                    <a:pt x="237" y="184"/>
                    <a:pt x="237" y="184"/>
                    <a:pt x="237" y="184"/>
                  </a:cubicBezTo>
                  <a:cubicBezTo>
                    <a:pt x="139" y="184"/>
                    <a:pt x="139" y="184"/>
                    <a:pt x="139" y="184"/>
                  </a:cubicBezTo>
                  <a:cubicBezTo>
                    <a:pt x="100" y="184"/>
                    <a:pt x="69" y="153"/>
                    <a:pt x="69" y="114"/>
                  </a:cubicBezTo>
                  <a:cubicBezTo>
                    <a:pt x="69" y="0"/>
                    <a:pt x="69" y="0"/>
                    <a:pt x="6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7" name="Freeform 189">
              <a:extLst>
                <a:ext uri="{FF2B5EF4-FFF2-40B4-BE49-F238E27FC236}">
                  <a16:creationId xmlns:a16="http://schemas.microsoft.com/office/drawing/2014/main" id="{72FEA2EA-3D80-3C49-85A0-7E1EA719A8F1}"/>
                </a:ext>
              </a:extLst>
            </p:cNvPr>
            <p:cNvSpPr>
              <a:spLocks noChangeArrowheads="1"/>
            </p:cNvSpPr>
            <p:nvPr/>
          </p:nvSpPr>
          <p:spPr bwMode="auto">
            <a:xfrm>
              <a:off x="5827713" y="2413000"/>
              <a:ext cx="254000" cy="117475"/>
            </a:xfrm>
            <a:custGeom>
              <a:avLst/>
              <a:gdLst>
                <a:gd name="T0" fmla="*/ 631 w 705"/>
                <a:gd name="T1" fmla="*/ 142 h 325"/>
                <a:gd name="T2" fmla="*/ 631 w 705"/>
                <a:gd name="T3" fmla="*/ 142 h 325"/>
                <a:gd name="T4" fmla="*/ 631 w 705"/>
                <a:gd name="T5" fmla="*/ 151 h 325"/>
                <a:gd name="T6" fmla="*/ 704 w 705"/>
                <a:gd name="T7" fmla="*/ 151 h 325"/>
                <a:gd name="T8" fmla="*/ 704 w 705"/>
                <a:gd name="T9" fmla="*/ 142 h 325"/>
                <a:gd name="T10" fmla="*/ 561 w 705"/>
                <a:gd name="T11" fmla="*/ 0 h 325"/>
                <a:gd name="T12" fmla="*/ 142 w 705"/>
                <a:gd name="T13" fmla="*/ 0 h 325"/>
                <a:gd name="T14" fmla="*/ 0 w 705"/>
                <a:gd name="T15" fmla="*/ 142 h 325"/>
                <a:gd name="T16" fmla="*/ 0 w 705"/>
                <a:gd name="T17" fmla="*/ 324 h 325"/>
                <a:gd name="T18" fmla="*/ 72 w 705"/>
                <a:gd name="T19" fmla="*/ 324 h 325"/>
                <a:gd name="T20" fmla="*/ 72 w 705"/>
                <a:gd name="T21" fmla="*/ 142 h 325"/>
                <a:gd name="T22" fmla="*/ 142 w 705"/>
                <a:gd name="T23" fmla="*/ 72 h 325"/>
                <a:gd name="T24" fmla="*/ 561 w 705"/>
                <a:gd name="T25" fmla="*/ 72 h 325"/>
                <a:gd name="T26" fmla="*/ 631 w 705"/>
                <a:gd name="T27" fmla="*/ 14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325">
                  <a:moveTo>
                    <a:pt x="631" y="142"/>
                  </a:moveTo>
                  <a:lnTo>
                    <a:pt x="631" y="142"/>
                  </a:lnTo>
                  <a:cubicBezTo>
                    <a:pt x="631" y="151"/>
                    <a:pt x="631" y="151"/>
                    <a:pt x="631" y="151"/>
                  </a:cubicBezTo>
                  <a:cubicBezTo>
                    <a:pt x="704" y="151"/>
                    <a:pt x="704" y="151"/>
                    <a:pt x="704" y="151"/>
                  </a:cubicBezTo>
                  <a:cubicBezTo>
                    <a:pt x="704" y="142"/>
                    <a:pt x="704" y="142"/>
                    <a:pt x="704" y="142"/>
                  </a:cubicBezTo>
                  <a:cubicBezTo>
                    <a:pt x="704" y="64"/>
                    <a:pt x="640" y="0"/>
                    <a:pt x="561" y="0"/>
                  </a:cubicBezTo>
                  <a:cubicBezTo>
                    <a:pt x="142" y="0"/>
                    <a:pt x="142" y="0"/>
                    <a:pt x="142" y="0"/>
                  </a:cubicBezTo>
                  <a:cubicBezTo>
                    <a:pt x="64" y="0"/>
                    <a:pt x="0" y="64"/>
                    <a:pt x="0" y="142"/>
                  </a:cubicBezTo>
                  <a:cubicBezTo>
                    <a:pt x="0" y="324"/>
                    <a:pt x="0" y="324"/>
                    <a:pt x="0" y="324"/>
                  </a:cubicBezTo>
                  <a:cubicBezTo>
                    <a:pt x="72" y="324"/>
                    <a:pt x="72" y="324"/>
                    <a:pt x="72" y="324"/>
                  </a:cubicBezTo>
                  <a:cubicBezTo>
                    <a:pt x="72" y="142"/>
                    <a:pt x="72" y="142"/>
                    <a:pt x="72" y="142"/>
                  </a:cubicBezTo>
                  <a:cubicBezTo>
                    <a:pt x="72" y="103"/>
                    <a:pt x="103" y="72"/>
                    <a:pt x="142" y="72"/>
                  </a:cubicBezTo>
                  <a:cubicBezTo>
                    <a:pt x="561" y="72"/>
                    <a:pt x="561" y="72"/>
                    <a:pt x="561" y="72"/>
                  </a:cubicBezTo>
                  <a:cubicBezTo>
                    <a:pt x="601" y="72"/>
                    <a:pt x="631" y="103"/>
                    <a:pt x="631" y="14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78" name="Freeform 190">
              <a:extLst>
                <a:ext uri="{FF2B5EF4-FFF2-40B4-BE49-F238E27FC236}">
                  <a16:creationId xmlns:a16="http://schemas.microsoft.com/office/drawing/2014/main" id="{C8C2DE4C-4CA3-1B43-8D08-27DA354BF241}"/>
                </a:ext>
              </a:extLst>
            </p:cNvPr>
            <p:cNvSpPr>
              <a:spLocks noChangeArrowheads="1"/>
            </p:cNvSpPr>
            <p:nvPr/>
          </p:nvSpPr>
          <p:spPr bwMode="auto">
            <a:xfrm>
              <a:off x="5981700" y="2544763"/>
              <a:ext cx="46038" cy="71437"/>
            </a:xfrm>
            <a:custGeom>
              <a:avLst/>
              <a:gdLst>
                <a:gd name="T0" fmla="*/ 128 w 129"/>
                <a:gd name="T1" fmla="*/ 0 h 199"/>
                <a:gd name="T2" fmla="*/ 58 w 129"/>
                <a:gd name="T3" fmla="*/ 0 h 199"/>
                <a:gd name="T4" fmla="*/ 58 w 129"/>
                <a:gd name="T5" fmla="*/ 86 h 199"/>
                <a:gd name="T6" fmla="*/ 0 w 129"/>
                <a:gd name="T7" fmla="*/ 150 h 199"/>
                <a:gd name="T8" fmla="*/ 50 w 129"/>
                <a:gd name="T9" fmla="*/ 198 h 199"/>
                <a:gd name="T10" fmla="*/ 128 w 129"/>
                <a:gd name="T11" fmla="*/ 111 h 199"/>
                <a:gd name="T12" fmla="*/ 128 w 129"/>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29" h="199">
                  <a:moveTo>
                    <a:pt x="128" y="0"/>
                  </a:moveTo>
                  <a:lnTo>
                    <a:pt x="58" y="0"/>
                  </a:lnTo>
                  <a:lnTo>
                    <a:pt x="58" y="86"/>
                  </a:lnTo>
                  <a:lnTo>
                    <a:pt x="0" y="150"/>
                  </a:lnTo>
                  <a:lnTo>
                    <a:pt x="50" y="198"/>
                  </a:lnTo>
                  <a:lnTo>
                    <a:pt x="128" y="111"/>
                  </a:lnTo>
                  <a:lnTo>
                    <a:pt x="1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grpSp>
      <p:grpSp>
        <p:nvGrpSpPr>
          <p:cNvPr id="83" name="Group 82">
            <a:extLst>
              <a:ext uri="{FF2B5EF4-FFF2-40B4-BE49-F238E27FC236}">
                <a16:creationId xmlns:a16="http://schemas.microsoft.com/office/drawing/2014/main" id="{567C034B-F6A3-8443-914A-09600E17D3D1}"/>
              </a:ext>
            </a:extLst>
          </p:cNvPr>
          <p:cNvGrpSpPr/>
          <p:nvPr/>
        </p:nvGrpSpPr>
        <p:grpSpPr>
          <a:xfrm>
            <a:off x="1638328" y="6003476"/>
            <a:ext cx="228662" cy="340374"/>
            <a:chOff x="3881438" y="8726488"/>
            <a:chExt cx="207962" cy="309562"/>
          </a:xfrm>
          <a:solidFill>
            <a:srgbClr val="F2635D"/>
          </a:solidFill>
        </p:grpSpPr>
        <p:sp>
          <p:nvSpPr>
            <p:cNvPr id="84" name="Freeform 505">
              <a:extLst>
                <a:ext uri="{FF2B5EF4-FFF2-40B4-BE49-F238E27FC236}">
                  <a16:creationId xmlns:a16="http://schemas.microsoft.com/office/drawing/2014/main" id="{4F478E8A-ACA3-3F4A-9A24-B13A632790AD}"/>
                </a:ext>
              </a:extLst>
            </p:cNvPr>
            <p:cNvSpPr>
              <a:spLocks noChangeArrowheads="1"/>
            </p:cNvSpPr>
            <p:nvPr/>
          </p:nvSpPr>
          <p:spPr bwMode="auto">
            <a:xfrm>
              <a:off x="3881438" y="8964613"/>
              <a:ext cx="87312" cy="71437"/>
            </a:xfrm>
            <a:custGeom>
              <a:avLst/>
              <a:gdLst>
                <a:gd name="T0" fmla="*/ 170 w 241"/>
                <a:gd name="T1" fmla="*/ 98 h 197"/>
                <a:gd name="T2" fmla="*/ 170 w 241"/>
                <a:gd name="T3" fmla="*/ 98 h 197"/>
                <a:gd name="T4" fmla="*/ 142 w 241"/>
                <a:gd name="T5" fmla="*/ 126 h 197"/>
                <a:gd name="T6" fmla="*/ 98 w 241"/>
                <a:gd name="T7" fmla="*/ 126 h 197"/>
                <a:gd name="T8" fmla="*/ 70 w 241"/>
                <a:gd name="T9" fmla="*/ 98 h 197"/>
                <a:gd name="T10" fmla="*/ 70 w 241"/>
                <a:gd name="T11" fmla="*/ 0 h 197"/>
                <a:gd name="T12" fmla="*/ 0 w 241"/>
                <a:gd name="T13" fmla="*/ 0 h 197"/>
                <a:gd name="T14" fmla="*/ 0 w 241"/>
                <a:gd name="T15" fmla="*/ 98 h 197"/>
                <a:gd name="T16" fmla="*/ 98 w 241"/>
                <a:gd name="T17" fmla="*/ 196 h 197"/>
                <a:gd name="T18" fmla="*/ 142 w 241"/>
                <a:gd name="T19" fmla="*/ 196 h 197"/>
                <a:gd name="T20" fmla="*/ 240 w 241"/>
                <a:gd name="T21" fmla="*/ 98 h 197"/>
                <a:gd name="T22" fmla="*/ 240 w 241"/>
                <a:gd name="T23" fmla="*/ 0 h 197"/>
                <a:gd name="T24" fmla="*/ 170 w 241"/>
                <a:gd name="T25" fmla="*/ 0 h 197"/>
                <a:gd name="T26" fmla="*/ 170 w 241"/>
                <a:gd name="T27"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97">
                  <a:moveTo>
                    <a:pt x="170" y="98"/>
                  </a:moveTo>
                  <a:lnTo>
                    <a:pt x="170" y="98"/>
                  </a:lnTo>
                  <a:cubicBezTo>
                    <a:pt x="170" y="112"/>
                    <a:pt x="156" y="126"/>
                    <a:pt x="142" y="126"/>
                  </a:cubicBezTo>
                  <a:cubicBezTo>
                    <a:pt x="98" y="126"/>
                    <a:pt x="98" y="126"/>
                    <a:pt x="98" y="126"/>
                  </a:cubicBezTo>
                  <a:cubicBezTo>
                    <a:pt x="84" y="126"/>
                    <a:pt x="70" y="112"/>
                    <a:pt x="70" y="98"/>
                  </a:cubicBezTo>
                  <a:cubicBezTo>
                    <a:pt x="70" y="0"/>
                    <a:pt x="70" y="0"/>
                    <a:pt x="70" y="0"/>
                  </a:cubicBezTo>
                  <a:cubicBezTo>
                    <a:pt x="0" y="0"/>
                    <a:pt x="0" y="0"/>
                    <a:pt x="0" y="0"/>
                  </a:cubicBezTo>
                  <a:cubicBezTo>
                    <a:pt x="0" y="98"/>
                    <a:pt x="0" y="98"/>
                    <a:pt x="0" y="98"/>
                  </a:cubicBezTo>
                  <a:cubicBezTo>
                    <a:pt x="0" y="151"/>
                    <a:pt x="44" y="196"/>
                    <a:pt x="98" y="196"/>
                  </a:cubicBezTo>
                  <a:cubicBezTo>
                    <a:pt x="142" y="196"/>
                    <a:pt x="142" y="196"/>
                    <a:pt x="142" y="196"/>
                  </a:cubicBezTo>
                  <a:cubicBezTo>
                    <a:pt x="195" y="196"/>
                    <a:pt x="240" y="151"/>
                    <a:pt x="240" y="98"/>
                  </a:cubicBezTo>
                  <a:cubicBezTo>
                    <a:pt x="240" y="0"/>
                    <a:pt x="240" y="0"/>
                    <a:pt x="240" y="0"/>
                  </a:cubicBezTo>
                  <a:cubicBezTo>
                    <a:pt x="170" y="0"/>
                    <a:pt x="170" y="0"/>
                    <a:pt x="170" y="0"/>
                  </a:cubicBezTo>
                  <a:lnTo>
                    <a:pt x="170" y="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85" name="Freeform 506">
              <a:extLst>
                <a:ext uri="{FF2B5EF4-FFF2-40B4-BE49-F238E27FC236}">
                  <a16:creationId xmlns:a16="http://schemas.microsoft.com/office/drawing/2014/main" id="{E2C95E95-03B6-E443-9E1C-8F46CBD1D4A0}"/>
                </a:ext>
              </a:extLst>
            </p:cNvPr>
            <p:cNvSpPr>
              <a:spLocks noChangeArrowheads="1"/>
            </p:cNvSpPr>
            <p:nvPr/>
          </p:nvSpPr>
          <p:spPr bwMode="auto">
            <a:xfrm>
              <a:off x="3975100" y="8726488"/>
              <a:ext cx="114300" cy="303212"/>
            </a:xfrm>
            <a:custGeom>
              <a:avLst/>
              <a:gdLst>
                <a:gd name="T0" fmla="*/ 288 w 317"/>
                <a:gd name="T1" fmla="*/ 0 h 842"/>
                <a:gd name="T2" fmla="*/ 288 w 317"/>
                <a:gd name="T3" fmla="*/ 0 h 842"/>
                <a:gd name="T4" fmla="*/ 218 w 317"/>
                <a:gd name="T5" fmla="*/ 14 h 842"/>
                <a:gd name="T6" fmla="*/ 241 w 317"/>
                <a:gd name="T7" fmla="*/ 131 h 842"/>
                <a:gd name="T8" fmla="*/ 232 w 317"/>
                <a:gd name="T9" fmla="*/ 167 h 842"/>
                <a:gd name="T10" fmla="*/ 201 w 317"/>
                <a:gd name="T11" fmla="*/ 179 h 842"/>
                <a:gd name="T12" fmla="*/ 115 w 317"/>
                <a:gd name="T13" fmla="*/ 179 h 842"/>
                <a:gd name="T14" fmla="*/ 84 w 317"/>
                <a:gd name="T15" fmla="*/ 167 h 842"/>
                <a:gd name="T16" fmla="*/ 76 w 317"/>
                <a:gd name="T17" fmla="*/ 134 h 842"/>
                <a:gd name="T18" fmla="*/ 98 w 317"/>
                <a:gd name="T19" fmla="*/ 14 h 842"/>
                <a:gd name="T20" fmla="*/ 28 w 317"/>
                <a:gd name="T21" fmla="*/ 0 h 842"/>
                <a:gd name="T22" fmla="*/ 6 w 317"/>
                <a:gd name="T23" fmla="*/ 120 h 842"/>
                <a:gd name="T24" fmla="*/ 28 w 317"/>
                <a:gd name="T25" fmla="*/ 212 h 842"/>
                <a:gd name="T26" fmla="*/ 115 w 317"/>
                <a:gd name="T27" fmla="*/ 249 h 842"/>
                <a:gd name="T28" fmla="*/ 123 w 317"/>
                <a:gd name="T29" fmla="*/ 249 h 842"/>
                <a:gd name="T30" fmla="*/ 123 w 317"/>
                <a:gd name="T31" fmla="*/ 841 h 842"/>
                <a:gd name="T32" fmla="*/ 193 w 317"/>
                <a:gd name="T33" fmla="*/ 841 h 842"/>
                <a:gd name="T34" fmla="*/ 193 w 317"/>
                <a:gd name="T35" fmla="*/ 249 h 842"/>
                <a:gd name="T36" fmla="*/ 201 w 317"/>
                <a:gd name="T37" fmla="*/ 249 h 842"/>
                <a:gd name="T38" fmla="*/ 285 w 317"/>
                <a:gd name="T39" fmla="*/ 212 h 842"/>
                <a:gd name="T40" fmla="*/ 310 w 317"/>
                <a:gd name="T41" fmla="*/ 120 h 842"/>
                <a:gd name="T42" fmla="*/ 288 w 317"/>
                <a:gd name="T43"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842">
                  <a:moveTo>
                    <a:pt x="288" y="0"/>
                  </a:moveTo>
                  <a:lnTo>
                    <a:pt x="288" y="0"/>
                  </a:lnTo>
                  <a:cubicBezTo>
                    <a:pt x="218" y="14"/>
                    <a:pt x="218" y="14"/>
                    <a:pt x="218" y="14"/>
                  </a:cubicBezTo>
                  <a:cubicBezTo>
                    <a:pt x="241" y="131"/>
                    <a:pt x="241" y="131"/>
                    <a:pt x="241" y="131"/>
                  </a:cubicBezTo>
                  <a:cubicBezTo>
                    <a:pt x="243" y="145"/>
                    <a:pt x="241" y="156"/>
                    <a:pt x="232" y="167"/>
                  </a:cubicBezTo>
                  <a:cubicBezTo>
                    <a:pt x="227" y="176"/>
                    <a:pt x="213" y="179"/>
                    <a:pt x="201" y="179"/>
                  </a:cubicBezTo>
                  <a:cubicBezTo>
                    <a:pt x="115" y="179"/>
                    <a:pt x="115" y="179"/>
                    <a:pt x="115" y="179"/>
                  </a:cubicBezTo>
                  <a:cubicBezTo>
                    <a:pt x="101" y="179"/>
                    <a:pt x="90" y="176"/>
                    <a:pt x="84" y="167"/>
                  </a:cubicBezTo>
                  <a:cubicBezTo>
                    <a:pt x="76" y="159"/>
                    <a:pt x="73" y="145"/>
                    <a:pt x="76" y="134"/>
                  </a:cubicBezTo>
                  <a:cubicBezTo>
                    <a:pt x="98" y="14"/>
                    <a:pt x="98" y="14"/>
                    <a:pt x="98" y="14"/>
                  </a:cubicBezTo>
                  <a:cubicBezTo>
                    <a:pt x="28" y="0"/>
                    <a:pt x="28" y="0"/>
                    <a:pt x="28" y="0"/>
                  </a:cubicBezTo>
                  <a:cubicBezTo>
                    <a:pt x="6" y="120"/>
                    <a:pt x="6" y="120"/>
                    <a:pt x="6" y="120"/>
                  </a:cubicBezTo>
                  <a:cubicBezTo>
                    <a:pt x="0" y="154"/>
                    <a:pt x="9" y="187"/>
                    <a:pt x="28" y="212"/>
                  </a:cubicBezTo>
                  <a:cubicBezTo>
                    <a:pt x="51" y="235"/>
                    <a:pt x="81" y="249"/>
                    <a:pt x="115" y="249"/>
                  </a:cubicBezTo>
                  <a:cubicBezTo>
                    <a:pt x="123" y="249"/>
                    <a:pt x="123" y="249"/>
                    <a:pt x="123" y="249"/>
                  </a:cubicBezTo>
                  <a:cubicBezTo>
                    <a:pt x="123" y="841"/>
                    <a:pt x="123" y="841"/>
                    <a:pt x="123" y="841"/>
                  </a:cubicBezTo>
                  <a:cubicBezTo>
                    <a:pt x="193" y="841"/>
                    <a:pt x="193" y="841"/>
                    <a:pt x="193" y="841"/>
                  </a:cubicBezTo>
                  <a:cubicBezTo>
                    <a:pt x="193" y="249"/>
                    <a:pt x="193" y="249"/>
                    <a:pt x="193" y="249"/>
                  </a:cubicBezTo>
                  <a:cubicBezTo>
                    <a:pt x="201" y="249"/>
                    <a:pt x="201" y="249"/>
                    <a:pt x="201" y="249"/>
                  </a:cubicBezTo>
                  <a:cubicBezTo>
                    <a:pt x="235" y="249"/>
                    <a:pt x="266" y="235"/>
                    <a:pt x="285" y="212"/>
                  </a:cubicBezTo>
                  <a:cubicBezTo>
                    <a:pt x="308" y="187"/>
                    <a:pt x="316" y="154"/>
                    <a:pt x="310" y="120"/>
                  </a:cubicBezTo>
                  <a:lnTo>
                    <a:pt x="288" y="0"/>
                  </a:lnTo>
                </a:path>
              </a:pathLst>
            </a:custGeom>
            <a:solidFill>
              <a:srgbClr val="7967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86" name="Freeform 507">
              <a:extLst>
                <a:ext uri="{FF2B5EF4-FFF2-40B4-BE49-F238E27FC236}">
                  <a16:creationId xmlns:a16="http://schemas.microsoft.com/office/drawing/2014/main" id="{815E418C-7560-BB4C-AAD8-3A3818B91E6F}"/>
                </a:ext>
              </a:extLst>
            </p:cNvPr>
            <p:cNvSpPr>
              <a:spLocks noChangeArrowheads="1"/>
            </p:cNvSpPr>
            <p:nvPr/>
          </p:nvSpPr>
          <p:spPr bwMode="auto">
            <a:xfrm>
              <a:off x="3881438" y="8732838"/>
              <a:ext cx="87312" cy="212725"/>
            </a:xfrm>
            <a:custGeom>
              <a:avLst/>
              <a:gdLst>
                <a:gd name="T0" fmla="*/ 153 w 241"/>
                <a:gd name="T1" fmla="*/ 396 h 593"/>
                <a:gd name="T2" fmla="*/ 153 w 241"/>
                <a:gd name="T3" fmla="*/ 396 h 593"/>
                <a:gd name="T4" fmla="*/ 153 w 241"/>
                <a:gd name="T5" fmla="*/ 69 h 593"/>
                <a:gd name="T6" fmla="*/ 226 w 241"/>
                <a:gd name="T7" fmla="*/ 69 h 593"/>
                <a:gd name="T8" fmla="*/ 226 w 241"/>
                <a:gd name="T9" fmla="*/ 0 h 593"/>
                <a:gd name="T10" fmla="*/ 19 w 241"/>
                <a:gd name="T11" fmla="*/ 0 h 593"/>
                <a:gd name="T12" fmla="*/ 19 w 241"/>
                <a:gd name="T13" fmla="*/ 69 h 593"/>
                <a:gd name="T14" fmla="*/ 84 w 241"/>
                <a:gd name="T15" fmla="*/ 69 h 593"/>
                <a:gd name="T16" fmla="*/ 84 w 241"/>
                <a:gd name="T17" fmla="*/ 396 h 593"/>
                <a:gd name="T18" fmla="*/ 0 w 241"/>
                <a:gd name="T19" fmla="*/ 494 h 593"/>
                <a:gd name="T20" fmla="*/ 0 w 241"/>
                <a:gd name="T21" fmla="*/ 592 h 593"/>
                <a:gd name="T22" fmla="*/ 70 w 241"/>
                <a:gd name="T23" fmla="*/ 592 h 593"/>
                <a:gd name="T24" fmla="*/ 70 w 241"/>
                <a:gd name="T25" fmla="*/ 494 h 593"/>
                <a:gd name="T26" fmla="*/ 98 w 241"/>
                <a:gd name="T27" fmla="*/ 466 h 593"/>
                <a:gd name="T28" fmla="*/ 142 w 241"/>
                <a:gd name="T29" fmla="*/ 466 h 593"/>
                <a:gd name="T30" fmla="*/ 170 w 241"/>
                <a:gd name="T31" fmla="*/ 494 h 593"/>
                <a:gd name="T32" fmla="*/ 170 w 241"/>
                <a:gd name="T33" fmla="*/ 592 h 593"/>
                <a:gd name="T34" fmla="*/ 240 w 241"/>
                <a:gd name="T35" fmla="*/ 592 h 593"/>
                <a:gd name="T36" fmla="*/ 240 w 241"/>
                <a:gd name="T37" fmla="*/ 494 h 593"/>
                <a:gd name="T38" fmla="*/ 153 w 241"/>
                <a:gd name="T39" fmla="*/ 39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 h="593">
                  <a:moveTo>
                    <a:pt x="153" y="396"/>
                  </a:moveTo>
                  <a:lnTo>
                    <a:pt x="153" y="396"/>
                  </a:lnTo>
                  <a:cubicBezTo>
                    <a:pt x="153" y="69"/>
                    <a:pt x="153" y="69"/>
                    <a:pt x="153" y="69"/>
                  </a:cubicBezTo>
                  <a:cubicBezTo>
                    <a:pt x="226" y="69"/>
                    <a:pt x="226" y="69"/>
                    <a:pt x="226" y="69"/>
                  </a:cubicBezTo>
                  <a:cubicBezTo>
                    <a:pt x="226" y="0"/>
                    <a:pt x="226" y="0"/>
                    <a:pt x="226" y="0"/>
                  </a:cubicBezTo>
                  <a:cubicBezTo>
                    <a:pt x="19" y="0"/>
                    <a:pt x="19" y="0"/>
                    <a:pt x="19" y="0"/>
                  </a:cubicBezTo>
                  <a:cubicBezTo>
                    <a:pt x="19" y="69"/>
                    <a:pt x="19" y="69"/>
                    <a:pt x="19" y="69"/>
                  </a:cubicBezTo>
                  <a:cubicBezTo>
                    <a:pt x="84" y="69"/>
                    <a:pt x="84" y="69"/>
                    <a:pt x="84" y="69"/>
                  </a:cubicBezTo>
                  <a:cubicBezTo>
                    <a:pt x="84" y="396"/>
                    <a:pt x="84" y="396"/>
                    <a:pt x="84" y="396"/>
                  </a:cubicBezTo>
                  <a:cubicBezTo>
                    <a:pt x="36" y="405"/>
                    <a:pt x="0" y="444"/>
                    <a:pt x="0" y="494"/>
                  </a:cubicBezTo>
                  <a:cubicBezTo>
                    <a:pt x="0" y="592"/>
                    <a:pt x="0" y="592"/>
                    <a:pt x="0" y="592"/>
                  </a:cubicBezTo>
                  <a:cubicBezTo>
                    <a:pt x="70" y="592"/>
                    <a:pt x="70" y="592"/>
                    <a:pt x="70" y="592"/>
                  </a:cubicBezTo>
                  <a:cubicBezTo>
                    <a:pt x="70" y="494"/>
                    <a:pt x="70" y="494"/>
                    <a:pt x="70" y="494"/>
                  </a:cubicBezTo>
                  <a:cubicBezTo>
                    <a:pt x="70" y="477"/>
                    <a:pt x="84" y="466"/>
                    <a:pt x="98" y="466"/>
                  </a:cubicBezTo>
                  <a:cubicBezTo>
                    <a:pt x="142" y="466"/>
                    <a:pt x="142" y="466"/>
                    <a:pt x="142" y="466"/>
                  </a:cubicBezTo>
                  <a:cubicBezTo>
                    <a:pt x="156" y="466"/>
                    <a:pt x="170" y="477"/>
                    <a:pt x="170" y="494"/>
                  </a:cubicBezTo>
                  <a:cubicBezTo>
                    <a:pt x="170" y="592"/>
                    <a:pt x="170" y="592"/>
                    <a:pt x="170" y="592"/>
                  </a:cubicBezTo>
                  <a:cubicBezTo>
                    <a:pt x="240" y="592"/>
                    <a:pt x="240" y="592"/>
                    <a:pt x="240" y="592"/>
                  </a:cubicBezTo>
                  <a:cubicBezTo>
                    <a:pt x="240" y="494"/>
                    <a:pt x="240" y="494"/>
                    <a:pt x="240" y="494"/>
                  </a:cubicBezTo>
                  <a:cubicBezTo>
                    <a:pt x="240" y="444"/>
                    <a:pt x="204" y="405"/>
                    <a:pt x="153" y="3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grpSp>
      <p:grpSp>
        <p:nvGrpSpPr>
          <p:cNvPr id="90" name="Group 89">
            <a:extLst>
              <a:ext uri="{FF2B5EF4-FFF2-40B4-BE49-F238E27FC236}">
                <a16:creationId xmlns:a16="http://schemas.microsoft.com/office/drawing/2014/main" id="{B56E2866-1B3B-9740-A674-19D324B60FB3}"/>
              </a:ext>
            </a:extLst>
          </p:cNvPr>
          <p:cNvGrpSpPr/>
          <p:nvPr/>
        </p:nvGrpSpPr>
        <p:grpSpPr>
          <a:xfrm>
            <a:off x="2814739" y="5993081"/>
            <a:ext cx="277536" cy="333393"/>
            <a:chOff x="4518025" y="3622675"/>
            <a:chExt cx="252413" cy="303213"/>
          </a:xfrm>
          <a:solidFill>
            <a:srgbClr val="7967AE"/>
          </a:solidFill>
        </p:grpSpPr>
        <p:sp>
          <p:nvSpPr>
            <p:cNvPr id="91" name="Freeform 269">
              <a:extLst>
                <a:ext uri="{FF2B5EF4-FFF2-40B4-BE49-F238E27FC236}">
                  <a16:creationId xmlns:a16="http://schemas.microsoft.com/office/drawing/2014/main" id="{63195BC4-600D-0341-8EBE-5B22A8EABECA}"/>
                </a:ext>
              </a:extLst>
            </p:cNvPr>
            <p:cNvSpPr>
              <a:spLocks noChangeArrowheads="1"/>
            </p:cNvSpPr>
            <p:nvPr/>
          </p:nvSpPr>
          <p:spPr bwMode="auto">
            <a:xfrm>
              <a:off x="4573588" y="3622675"/>
              <a:ext cx="141287" cy="176213"/>
            </a:xfrm>
            <a:custGeom>
              <a:avLst/>
              <a:gdLst>
                <a:gd name="T0" fmla="*/ 0 w 392"/>
                <a:gd name="T1" fmla="*/ 246 h 490"/>
                <a:gd name="T2" fmla="*/ 0 w 392"/>
                <a:gd name="T3" fmla="*/ 246 h 490"/>
                <a:gd name="T4" fmla="*/ 195 w 392"/>
                <a:gd name="T5" fmla="*/ 489 h 490"/>
                <a:gd name="T6" fmla="*/ 391 w 392"/>
                <a:gd name="T7" fmla="*/ 246 h 490"/>
                <a:gd name="T8" fmla="*/ 195 w 392"/>
                <a:gd name="T9" fmla="*/ 0 h 490"/>
                <a:gd name="T10" fmla="*/ 0 w 392"/>
                <a:gd name="T11" fmla="*/ 246 h 490"/>
                <a:gd name="T12" fmla="*/ 195 w 392"/>
                <a:gd name="T13" fmla="*/ 70 h 490"/>
                <a:gd name="T14" fmla="*/ 195 w 392"/>
                <a:gd name="T15" fmla="*/ 70 h 490"/>
                <a:gd name="T16" fmla="*/ 321 w 392"/>
                <a:gd name="T17" fmla="*/ 246 h 490"/>
                <a:gd name="T18" fmla="*/ 195 w 392"/>
                <a:gd name="T19" fmla="*/ 419 h 490"/>
                <a:gd name="T20" fmla="*/ 70 w 392"/>
                <a:gd name="T21" fmla="*/ 246 h 490"/>
                <a:gd name="T22" fmla="*/ 195 w 392"/>
                <a:gd name="T23" fmla="*/ 7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 h="490">
                  <a:moveTo>
                    <a:pt x="0" y="246"/>
                  </a:moveTo>
                  <a:lnTo>
                    <a:pt x="0" y="246"/>
                  </a:lnTo>
                  <a:cubicBezTo>
                    <a:pt x="0" y="458"/>
                    <a:pt x="123" y="489"/>
                    <a:pt x="195" y="489"/>
                  </a:cubicBezTo>
                  <a:cubicBezTo>
                    <a:pt x="268" y="489"/>
                    <a:pt x="391" y="458"/>
                    <a:pt x="391" y="246"/>
                  </a:cubicBezTo>
                  <a:cubicBezTo>
                    <a:pt x="391" y="31"/>
                    <a:pt x="268" y="0"/>
                    <a:pt x="195" y="0"/>
                  </a:cubicBezTo>
                  <a:cubicBezTo>
                    <a:pt x="123" y="0"/>
                    <a:pt x="0" y="31"/>
                    <a:pt x="0" y="246"/>
                  </a:cubicBezTo>
                  <a:close/>
                  <a:moveTo>
                    <a:pt x="195" y="70"/>
                  </a:moveTo>
                  <a:lnTo>
                    <a:pt x="195" y="70"/>
                  </a:lnTo>
                  <a:cubicBezTo>
                    <a:pt x="248" y="70"/>
                    <a:pt x="321" y="87"/>
                    <a:pt x="321" y="246"/>
                  </a:cubicBezTo>
                  <a:cubicBezTo>
                    <a:pt x="321" y="402"/>
                    <a:pt x="248" y="419"/>
                    <a:pt x="195" y="419"/>
                  </a:cubicBezTo>
                  <a:cubicBezTo>
                    <a:pt x="142" y="419"/>
                    <a:pt x="70" y="402"/>
                    <a:pt x="70" y="246"/>
                  </a:cubicBezTo>
                  <a:cubicBezTo>
                    <a:pt x="70" y="87"/>
                    <a:pt x="142" y="70"/>
                    <a:pt x="195" y="70"/>
                  </a:cubicBezTo>
                  <a:close/>
                </a:path>
              </a:pathLst>
            </a:custGeom>
            <a:solidFill>
              <a:srgbClr val="F263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sp>
          <p:nvSpPr>
            <p:cNvPr id="92" name="Freeform 270">
              <a:extLst>
                <a:ext uri="{FF2B5EF4-FFF2-40B4-BE49-F238E27FC236}">
                  <a16:creationId xmlns:a16="http://schemas.microsoft.com/office/drawing/2014/main" id="{EF376D17-BB5D-5546-9043-C7A1331C433A}"/>
                </a:ext>
              </a:extLst>
            </p:cNvPr>
            <p:cNvSpPr>
              <a:spLocks noChangeArrowheads="1"/>
            </p:cNvSpPr>
            <p:nvPr/>
          </p:nvSpPr>
          <p:spPr bwMode="auto">
            <a:xfrm>
              <a:off x="4518025" y="3824288"/>
              <a:ext cx="252413" cy="101600"/>
            </a:xfrm>
            <a:custGeom>
              <a:avLst/>
              <a:gdLst>
                <a:gd name="T0" fmla="*/ 702 w 703"/>
                <a:gd name="T1" fmla="*/ 282 h 283"/>
                <a:gd name="T2" fmla="*/ 702 w 703"/>
                <a:gd name="T3" fmla="*/ 0 h 283"/>
                <a:gd name="T4" fmla="*/ 0 w 703"/>
                <a:gd name="T5" fmla="*/ 0 h 283"/>
                <a:gd name="T6" fmla="*/ 0 w 703"/>
                <a:gd name="T7" fmla="*/ 282 h 283"/>
                <a:gd name="T8" fmla="*/ 70 w 703"/>
                <a:gd name="T9" fmla="*/ 282 h 283"/>
                <a:gd name="T10" fmla="*/ 70 w 703"/>
                <a:gd name="T11" fmla="*/ 72 h 283"/>
                <a:gd name="T12" fmla="*/ 632 w 703"/>
                <a:gd name="T13" fmla="*/ 72 h 283"/>
                <a:gd name="T14" fmla="*/ 632 w 703"/>
                <a:gd name="T15" fmla="*/ 282 h 283"/>
                <a:gd name="T16" fmla="*/ 702 w 703"/>
                <a:gd name="T17" fmla="*/ 2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 h="283">
                  <a:moveTo>
                    <a:pt x="702" y="282"/>
                  </a:moveTo>
                  <a:lnTo>
                    <a:pt x="702" y="0"/>
                  </a:lnTo>
                  <a:lnTo>
                    <a:pt x="0" y="0"/>
                  </a:lnTo>
                  <a:lnTo>
                    <a:pt x="0" y="282"/>
                  </a:lnTo>
                  <a:lnTo>
                    <a:pt x="70" y="282"/>
                  </a:lnTo>
                  <a:lnTo>
                    <a:pt x="70" y="72"/>
                  </a:lnTo>
                  <a:lnTo>
                    <a:pt x="632" y="72"/>
                  </a:lnTo>
                  <a:lnTo>
                    <a:pt x="632" y="282"/>
                  </a:lnTo>
                  <a:lnTo>
                    <a:pt x="702" y="2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68" dirty="0"/>
            </a:p>
          </p:txBody>
        </p:sp>
      </p:grpSp>
      <p:sp>
        <p:nvSpPr>
          <p:cNvPr id="94" name="Rectangle 93">
            <a:extLst>
              <a:ext uri="{FF2B5EF4-FFF2-40B4-BE49-F238E27FC236}">
                <a16:creationId xmlns:a16="http://schemas.microsoft.com/office/drawing/2014/main" id="{6921E8AC-8A02-4C49-87DC-2DB63DCBE38B}"/>
              </a:ext>
            </a:extLst>
          </p:cNvPr>
          <p:cNvSpPr/>
          <p:nvPr/>
        </p:nvSpPr>
        <p:spPr>
          <a:xfrm>
            <a:off x="6625703" y="2640485"/>
            <a:ext cx="3301260" cy="312714"/>
          </a:xfrm>
          <a:prstGeom prst="rect">
            <a:avLst/>
          </a:prstGeom>
        </p:spPr>
        <p:txBody>
          <a:bodyPr wrap="square" lIns="0" tIns="0" rIns="0" bIns="0" anchor="ctr">
            <a:spAutoFit/>
          </a:bodyPr>
          <a:lstStyle/>
          <a:p>
            <a:pPr marL="11521" marR="4609">
              <a:spcBef>
                <a:spcPts val="462"/>
              </a:spcBef>
            </a:pPr>
            <a:r>
              <a:rPr lang="en-US" sz="2000" b="1" spc="-5" dirty="0">
                <a:solidFill>
                  <a:srgbClr val="F2635D"/>
                </a:solidFill>
                <a:latin typeface="Arial" panose="020B0604020202020204" pitchFamily="34" charset="0"/>
                <a:cs typeface="Arial" panose="020B0604020202020204" pitchFamily="34" charset="0"/>
              </a:rPr>
              <a:t>Evaluated costs</a:t>
            </a:r>
          </a:p>
        </p:txBody>
      </p:sp>
      <p:grpSp>
        <p:nvGrpSpPr>
          <p:cNvPr id="2" name="Group 1"/>
          <p:cNvGrpSpPr/>
          <p:nvPr/>
        </p:nvGrpSpPr>
        <p:grpSpPr>
          <a:xfrm>
            <a:off x="-14813" y="4748531"/>
            <a:ext cx="6060014" cy="804969"/>
            <a:chOff x="-14814" y="4748531"/>
            <a:chExt cx="6379371" cy="804969"/>
          </a:xfrm>
        </p:grpSpPr>
        <p:sp>
          <p:nvSpPr>
            <p:cNvPr id="41" name="Rectangle 40">
              <a:extLst>
                <a:ext uri="{FF2B5EF4-FFF2-40B4-BE49-F238E27FC236}">
                  <a16:creationId xmlns:a16="http://schemas.microsoft.com/office/drawing/2014/main" id="{5F81D8D3-1C9E-477B-9531-934812D7B068}"/>
                </a:ext>
              </a:extLst>
            </p:cNvPr>
            <p:cNvSpPr/>
            <p:nvPr/>
          </p:nvSpPr>
          <p:spPr>
            <a:xfrm flipV="1">
              <a:off x="-14813" y="4748532"/>
              <a:ext cx="6358233" cy="804968"/>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42" name="Rectangle 41">
              <a:extLst>
                <a:ext uri="{FF2B5EF4-FFF2-40B4-BE49-F238E27FC236}">
                  <a16:creationId xmlns:a16="http://schemas.microsoft.com/office/drawing/2014/main" id="{379DB34C-A7B8-EF46-8D6F-49482ABA3AD5}"/>
                </a:ext>
              </a:extLst>
            </p:cNvPr>
            <p:cNvSpPr/>
            <p:nvPr/>
          </p:nvSpPr>
          <p:spPr>
            <a:xfrm>
              <a:off x="0" y="4983829"/>
              <a:ext cx="6343419" cy="312714"/>
            </a:xfrm>
            <a:prstGeom prst="rect">
              <a:avLst/>
            </a:prstGeom>
          </p:spPr>
          <p:txBody>
            <a:bodyPr wrap="square" lIns="0" tIns="0" rIns="0" bIns="0">
              <a:spAutoFit/>
            </a:bodyPr>
            <a:lstStyle/>
            <a:p>
              <a:pPr algn="ctr">
                <a:spcAft>
                  <a:spcPts val="221"/>
                </a:spcAft>
              </a:pPr>
              <a:r>
                <a:rPr lang="en-US" sz="2000" b="1" spc="-5" dirty="0">
                  <a:solidFill>
                    <a:srgbClr val="F2635D"/>
                  </a:solidFill>
                  <a:latin typeface="Arial" panose="020B0604020202020204" pitchFamily="34" charset="0"/>
                  <a:cs typeface="Arial" panose="020B0604020202020204" pitchFamily="34" charset="0"/>
                </a:rPr>
                <a:t>Pricing Overview</a:t>
              </a:r>
            </a:p>
          </p:txBody>
        </p:sp>
        <p:cxnSp>
          <p:nvCxnSpPr>
            <p:cNvPr id="39" name="Straight Connector 38">
              <a:extLst>
                <a:ext uri="{FF2B5EF4-FFF2-40B4-BE49-F238E27FC236}">
                  <a16:creationId xmlns:a16="http://schemas.microsoft.com/office/drawing/2014/main" id="{2527A815-C42C-4085-B668-BD6FF1C8B154}"/>
                </a:ext>
              </a:extLst>
            </p:cNvPr>
            <p:cNvCxnSpPr>
              <a:cxnSpLocks/>
            </p:cNvCxnSpPr>
            <p:nvPr/>
          </p:nvCxnSpPr>
          <p:spPr>
            <a:xfrm>
              <a:off x="0" y="4748531"/>
              <a:ext cx="6364557" cy="0"/>
            </a:xfrm>
            <a:prstGeom prst="line">
              <a:avLst/>
            </a:prstGeom>
            <a:ln w="63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19C2C5-B347-4057-A0D5-8F2EFF55F82D}"/>
                </a:ext>
              </a:extLst>
            </p:cNvPr>
            <p:cNvCxnSpPr>
              <a:cxnSpLocks/>
            </p:cNvCxnSpPr>
            <p:nvPr/>
          </p:nvCxnSpPr>
          <p:spPr>
            <a:xfrm>
              <a:off x="-14814" y="5539106"/>
              <a:ext cx="6364557" cy="0"/>
            </a:xfrm>
            <a:prstGeom prst="line">
              <a:avLst/>
            </a:prstGeom>
            <a:ln w="6350">
              <a:solidFill>
                <a:srgbClr val="F2635D"/>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472F2D73-AE12-4B9F-B579-0C776549A457}"/>
              </a:ext>
            </a:extLst>
          </p:cNvPr>
          <p:cNvCxnSpPr/>
          <p:nvPr/>
        </p:nvCxnSpPr>
        <p:spPr>
          <a:xfrm>
            <a:off x="419775" y="6474760"/>
            <a:ext cx="5136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1D8FDF3-CF1B-44D0-947D-959098DCBA75}"/>
              </a:ext>
            </a:extLst>
          </p:cNvPr>
          <p:cNvCxnSpPr/>
          <p:nvPr/>
        </p:nvCxnSpPr>
        <p:spPr>
          <a:xfrm>
            <a:off x="1477493" y="6474760"/>
            <a:ext cx="5136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AF23979-5216-4113-A33E-FE80303957C1}"/>
              </a:ext>
            </a:extLst>
          </p:cNvPr>
          <p:cNvCxnSpPr/>
          <p:nvPr/>
        </p:nvCxnSpPr>
        <p:spPr>
          <a:xfrm>
            <a:off x="2687258" y="6474760"/>
            <a:ext cx="5136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9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2680FB-3916-C64E-933B-7FCB8BE89FAE}"/>
              </a:ext>
            </a:extLst>
          </p:cNvPr>
          <p:cNvSpPr/>
          <p:nvPr/>
        </p:nvSpPr>
        <p:spPr>
          <a:xfrm>
            <a:off x="2134" y="3501782"/>
            <a:ext cx="10054132" cy="3252805"/>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3" name="Rectangle 2">
            <a:extLst>
              <a:ext uri="{FF2B5EF4-FFF2-40B4-BE49-F238E27FC236}">
                <a16:creationId xmlns:a16="http://schemas.microsoft.com/office/drawing/2014/main" id="{5A146FF3-D1A2-0843-A393-BE6DB0672273}"/>
              </a:ext>
            </a:extLst>
          </p:cNvPr>
          <p:cNvSpPr/>
          <p:nvPr/>
        </p:nvSpPr>
        <p:spPr>
          <a:xfrm>
            <a:off x="814420" y="4859643"/>
            <a:ext cx="2313407" cy="773837"/>
          </a:xfrm>
          <a:prstGeom prst="rect">
            <a:avLst/>
          </a:prstGeom>
        </p:spPr>
        <p:txBody>
          <a:bodyPr wrap="square" lIns="0" tIns="0" rIns="0" bIns="0" anchor="t">
            <a:noAutofit/>
          </a:bodyPr>
          <a:lstStyle/>
          <a:p>
            <a:pPr>
              <a:spcAft>
                <a:spcPts val="1978"/>
              </a:spcAft>
              <a:buClr>
                <a:srgbClr val="D0261D"/>
              </a:buClr>
            </a:pPr>
            <a:r>
              <a:rPr lang="en-US" sz="1200" dirty="0">
                <a:solidFill>
                  <a:srgbClr val="222222"/>
                </a:solidFill>
                <a:cs typeface="Arial" panose="020B0604020202020204" pitchFamily="34" charset="0"/>
              </a:rPr>
              <a:t>Provide a detailed Compensation Analysis and Planning Guide to create pay policies that attract and retain world-class sales talent to help achieve YOY head count growth of 5 percent.</a:t>
            </a:r>
          </a:p>
        </p:txBody>
      </p:sp>
      <p:sp>
        <p:nvSpPr>
          <p:cNvPr id="22" name="Rectangle 21">
            <a:extLst>
              <a:ext uri="{FF2B5EF4-FFF2-40B4-BE49-F238E27FC236}">
                <a16:creationId xmlns:a16="http://schemas.microsoft.com/office/drawing/2014/main" id="{846C3D6B-DBAA-B846-AF37-B4670CCBCAEC}"/>
              </a:ext>
            </a:extLst>
          </p:cNvPr>
          <p:cNvSpPr/>
          <p:nvPr/>
        </p:nvSpPr>
        <p:spPr>
          <a:xfrm>
            <a:off x="814421" y="3897817"/>
            <a:ext cx="564287" cy="527572"/>
          </a:xfrm>
          <a:prstGeom prst="rect">
            <a:avLst/>
          </a:prstGeom>
          <a:noFill/>
        </p:spPr>
        <p:txBody>
          <a:bodyPr wrap="square" lIns="0" tIns="0" rIns="0" bIns="0" anchor="ctr">
            <a:noAutofit/>
          </a:bodyPr>
          <a:lstStyle/>
          <a:p>
            <a:pPr>
              <a:spcAft>
                <a:spcPts val="660"/>
              </a:spcAft>
            </a:pPr>
            <a:r>
              <a:rPr lang="en-US" sz="3959" dirty="0">
                <a:solidFill>
                  <a:srgbClr val="F2635D"/>
                </a:solidFill>
                <a:latin typeface="Arial" panose="020B0604020202020204" pitchFamily="34" charset="0"/>
                <a:cs typeface="Arial" panose="020B0604020202020204" pitchFamily="34" charset="0"/>
              </a:rPr>
              <a:t>01</a:t>
            </a:r>
          </a:p>
        </p:txBody>
      </p:sp>
      <p:sp>
        <p:nvSpPr>
          <p:cNvPr id="23" name="Rectangle 22">
            <a:extLst>
              <a:ext uri="{FF2B5EF4-FFF2-40B4-BE49-F238E27FC236}">
                <a16:creationId xmlns:a16="http://schemas.microsoft.com/office/drawing/2014/main" id="{073CFF56-138C-5046-AA8F-45FDE54EBC57}"/>
              </a:ext>
            </a:extLst>
          </p:cNvPr>
          <p:cNvSpPr/>
          <p:nvPr/>
        </p:nvSpPr>
        <p:spPr>
          <a:xfrm>
            <a:off x="3758781" y="3897817"/>
            <a:ext cx="564287" cy="527572"/>
          </a:xfrm>
          <a:prstGeom prst="rect">
            <a:avLst/>
          </a:prstGeom>
          <a:noFill/>
        </p:spPr>
        <p:txBody>
          <a:bodyPr wrap="square" lIns="0" tIns="0" rIns="0" bIns="0" anchor="ctr">
            <a:noAutofit/>
          </a:bodyPr>
          <a:lstStyle/>
          <a:p>
            <a:pPr>
              <a:spcAft>
                <a:spcPts val="660"/>
              </a:spcAft>
            </a:pPr>
            <a:r>
              <a:rPr lang="en-US" sz="3959" dirty="0">
                <a:solidFill>
                  <a:srgbClr val="F2635D"/>
                </a:solidFill>
                <a:latin typeface="Arial" panose="020B0604020202020204" pitchFamily="34" charset="0"/>
                <a:cs typeface="Arial" panose="020B0604020202020204" pitchFamily="34" charset="0"/>
              </a:rPr>
              <a:t>02</a:t>
            </a:r>
          </a:p>
        </p:txBody>
      </p:sp>
      <p:sp>
        <p:nvSpPr>
          <p:cNvPr id="24" name="Rectangle 23">
            <a:extLst>
              <a:ext uri="{FF2B5EF4-FFF2-40B4-BE49-F238E27FC236}">
                <a16:creationId xmlns:a16="http://schemas.microsoft.com/office/drawing/2014/main" id="{75BD3FFA-795A-9642-889A-157FEA2F4648}"/>
              </a:ext>
            </a:extLst>
          </p:cNvPr>
          <p:cNvSpPr/>
          <p:nvPr/>
        </p:nvSpPr>
        <p:spPr>
          <a:xfrm>
            <a:off x="6703143" y="3897817"/>
            <a:ext cx="564287" cy="527572"/>
          </a:xfrm>
          <a:prstGeom prst="rect">
            <a:avLst/>
          </a:prstGeom>
          <a:noFill/>
        </p:spPr>
        <p:txBody>
          <a:bodyPr wrap="square" lIns="0" tIns="0" rIns="0" bIns="0" anchor="ctr">
            <a:noAutofit/>
          </a:bodyPr>
          <a:lstStyle/>
          <a:p>
            <a:pPr>
              <a:spcAft>
                <a:spcPts val="660"/>
              </a:spcAft>
            </a:pPr>
            <a:r>
              <a:rPr lang="en-US" sz="3959" dirty="0">
                <a:solidFill>
                  <a:srgbClr val="F2635D"/>
                </a:solidFill>
                <a:latin typeface="Arial" panose="020B0604020202020204" pitchFamily="34" charset="0"/>
                <a:cs typeface="Arial" panose="020B0604020202020204" pitchFamily="34" charset="0"/>
              </a:rPr>
              <a:t>03</a:t>
            </a:r>
          </a:p>
        </p:txBody>
      </p:sp>
      <p:cxnSp>
        <p:nvCxnSpPr>
          <p:cNvPr id="33" name="Straight Connector 32">
            <a:extLst>
              <a:ext uri="{FF2B5EF4-FFF2-40B4-BE49-F238E27FC236}">
                <a16:creationId xmlns:a16="http://schemas.microsoft.com/office/drawing/2014/main" id="{4745AA11-619E-5E44-8C73-E77EF1D30269}"/>
              </a:ext>
            </a:extLst>
          </p:cNvPr>
          <p:cNvCxnSpPr>
            <a:cxnSpLocks/>
          </p:cNvCxnSpPr>
          <p:nvPr/>
        </p:nvCxnSpPr>
        <p:spPr>
          <a:xfrm>
            <a:off x="3758781" y="4543666"/>
            <a:ext cx="5642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CBFD6F-55E8-E041-97EE-5BACCF36A1D0}"/>
              </a:ext>
            </a:extLst>
          </p:cNvPr>
          <p:cNvCxnSpPr>
            <a:cxnSpLocks/>
          </p:cNvCxnSpPr>
          <p:nvPr/>
        </p:nvCxnSpPr>
        <p:spPr>
          <a:xfrm>
            <a:off x="814421" y="4543666"/>
            <a:ext cx="5642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32F303-013D-CE41-BF33-09F8ADCA10FB}"/>
              </a:ext>
            </a:extLst>
          </p:cNvPr>
          <p:cNvCxnSpPr>
            <a:cxnSpLocks/>
          </p:cNvCxnSpPr>
          <p:nvPr/>
        </p:nvCxnSpPr>
        <p:spPr>
          <a:xfrm>
            <a:off x="6703143" y="4543666"/>
            <a:ext cx="5642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4DA3F7A-3D9A-A145-9E3B-22C0F049870A}"/>
              </a:ext>
            </a:extLst>
          </p:cNvPr>
          <p:cNvSpPr/>
          <p:nvPr/>
        </p:nvSpPr>
        <p:spPr>
          <a:xfrm>
            <a:off x="500884" y="713070"/>
            <a:ext cx="8579679" cy="2030364"/>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How this investment will help (YOUR COMPANY’S) HR team impact business goals</a:t>
            </a:r>
          </a:p>
        </p:txBody>
      </p:sp>
      <p:sp>
        <p:nvSpPr>
          <p:cNvPr id="18" name="Rectangle 17">
            <a:extLst>
              <a:ext uri="{FF2B5EF4-FFF2-40B4-BE49-F238E27FC236}">
                <a16:creationId xmlns:a16="http://schemas.microsoft.com/office/drawing/2014/main" id="{557274E5-44CB-0A43-8039-DFE2EF783E33}"/>
              </a:ext>
            </a:extLst>
          </p:cNvPr>
          <p:cNvSpPr/>
          <p:nvPr/>
        </p:nvSpPr>
        <p:spPr>
          <a:xfrm>
            <a:off x="3758780" y="4859643"/>
            <a:ext cx="2313407" cy="773837"/>
          </a:xfrm>
          <a:prstGeom prst="rect">
            <a:avLst/>
          </a:prstGeom>
        </p:spPr>
        <p:txBody>
          <a:bodyPr wrap="square" lIns="0" tIns="0" rIns="0" bIns="0" anchor="t">
            <a:noAutofit/>
          </a:bodyPr>
          <a:lstStyle/>
          <a:p>
            <a:pPr>
              <a:spcAft>
                <a:spcPts val="1978"/>
              </a:spcAft>
              <a:buClr>
                <a:srgbClr val="D0261D"/>
              </a:buClr>
            </a:pPr>
            <a:r>
              <a:rPr lang="en-US" sz="1200" dirty="0">
                <a:solidFill>
                  <a:srgbClr val="222222"/>
                </a:solidFill>
                <a:cs typeface="Arial" panose="020B0604020202020204" pitchFamily="34" charset="0"/>
              </a:rPr>
              <a:t>Create collaboration with leadership teams to deliver impactful learning that can drive increased sales effectiveness and emotionally intelligent customer service to help improve seller productivity and NPS scores.</a:t>
            </a:r>
          </a:p>
        </p:txBody>
      </p:sp>
      <p:sp>
        <p:nvSpPr>
          <p:cNvPr id="19" name="Rectangle 18">
            <a:extLst>
              <a:ext uri="{FF2B5EF4-FFF2-40B4-BE49-F238E27FC236}">
                <a16:creationId xmlns:a16="http://schemas.microsoft.com/office/drawing/2014/main" id="{63DDF351-DA86-8D45-A5A9-BBC82216B7C4}"/>
              </a:ext>
            </a:extLst>
          </p:cNvPr>
          <p:cNvSpPr/>
          <p:nvPr/>
        </p:nvSpPr>
        <p:spPr>
          <a:xfrm>
            <a:off x="6703137" y="4859643"/>
            <a:ext cx="2566691" cy="773837"/>
          </a:xfrm>
          <a:prstGeom prst="rect">
            <a:avLst/>
          </a:prstGeom>
        </p:spPr>
        <p:txBody>
          <a:bodyPr wrap="square" lIns="0" tIns="0" rIns="0" bIns="0" anchor="t">
            <a:noAutofit/>
          </a:bodyPr>
          <a:lstStyle/>
          <a:p>
            <a:pPr>
              <a:spcAft>
                <a:spcPts val="1978"/>
              </a:spcAft>
              <a:buClr>
                <a:srgbClr val="D0261D"/>
              </a:buClr>
            </a:pPr>
            <a:r>
              <a:rPr lang="en-US" sz="1200" dirty="0">
                <a:solidFill>
                  <a:srgbClr val="222222"/>
                </a:solidFill>
                <a:cs typeface="Arial" panose="020B0604020202020204" pitchFamily="34" charset="0"/>
              </a:rPr>
              <a:t>Reduce the amount of time HR spends on administering recruitment and onboarding systems, researching compliance issues and running reports to reallocate resources that can help drive seller productivity and employee engagement.</a:t>
            </a:r>
          </a:p>
        </p:txBody>
      </p:sp>
    </p:spTree>
    <p:extLst>
      <p:ext uri="{BB962C8B-B14F-4D97-AF65-F5344CB8AC3E}">
        <p14:creationId xmlns:p14="http://schemas.microsoft.com/office/powerpoint/2010/main" val="85432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D003D5C-E516-D441-BD6D-85C806372D3C}"/>
              </a:ext>
            </a:extLst>
          </p:cNvPr>
          <p:cNvSpPr/>
          <p:nvPr/>
        </p:nvSpPr>
        <p:spPr>
          <a:xfrm>
            <a:off x="7556026" y="-12429"/>
            <a:ext cx="2523046" cy="2256745"/>
          </a:xfrm>
          <a:prstGeom prst="rect">
            <a:avLst/>
          </a:prstGeom>
          <a:solidFill>
            <a:srgbClr val="EFDF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20" name="Rectangle 19">
            <a:extLst>
              <a:ext uri="{FF2B5EF4-FFF2-40B4-BE49-F238E27FC236}">
                <a16:creationId xmlns:a16="http://schemas.microsoft.com/office/drawing/2014/main" id="{DCABA2F8-E555-9F46-8FAD-E001E7096E8E}"/>
              </a:ext>
            </a:extLst>
          </p:cNvPr>
          <p:cNvSpPr/>
          <p:nvPr/>
        </p:nvSpPr>
        <p:spPr>
          <a:xfrm>
            <a:off x="-12045" y="3115024"/>
            <a:ext cx="10120059" cy="307776"/>
          </a:xfrm>
          <a:prstGeom prst="rect">
            <a:avLst/>
          </a:prstGeom>
        </p:spPr>
        <p:txBody>
          <a:bodyPr wrap="square" lIns="0" tIns="0" rIns="0" bIns="0" anchor="ctr">
            <a:spAutoFit/>
          </a:bodyPr>
          <a:lstStyle/>
          <a:p>
            <a:pPr marL="11521" marR="4609" algn="ctr">
              <a:spcBef>
                <a:spcPts val="462"/>
              </a:spcBef>
            </a:pPr>
            <a:r>
              <a:rPr lang="en-US" sz="2000" b="1" spc="-5" dirty="0">
                <a:solidFill>
                  <a:srgbClr val="F2635D"/>
                </a:solidFill>
                <a:latin typeface="Arial" panose="020B0604020202020204" pitchFamily="34" charset="0"/>
                <a:cs typeface="Arial" panose="020B0604020202020204" pitchFamily="34" charset="0"/>
              </a:rPr>
              <a:t>Key milestones</a:t>
            </a:r>
          </a:p>
        </p:txBody>
      </p:sp>
      <p:sp>
        <p:nvSpPr>
          <p:cNvPr id="2" name="Rectangle 1">
            <a:extLst>
              <a:ext uri="{FF2B5EF4-FFF2-40B4-BE49-F238E27FC236}">
                <a16:creationId xmlns:a16="http://schemas.microsoft.com/office/drawing/2014/main" id="{9F8ACAC9-FE25-FC41-AFF2-EBB0836685E0}"/>
              </a:ext>
            </a:extLst>
          </p:cNvPr>
          <p:cNvSpPr/>
          <p:nvPr/>
        </p:nvSpPr>
        <p:spPr>
          <a:xfrm>
            <a:off x="7866873" y="470824"/>
            <a:ext cx="1922114" cy="1356782"/>
          </a:xfrm>
          <a:prstGeom prst="rect">
            <a:avLst/>
          </a:prstGeom>
        </p:spPr>
        <p:txBody>
          <a:bodyPr wrap="square" lIns="0" tIns="0" rIns="0" bIns="0">
            <a:spAutoFit/>
          </a:bodyPr>
          <a:lstStyle/>
          <a:p>
            <a:pPr>
              <a:spcAft>
                <a:spcPts val="508"/>
              </a:spcAft>
            </a:pPr>
            <a:r>
              <a:rPr lang="en-US" sz="1200" b="1" dirty="0">
                <a:latin typeface="Arial" panose="020B0604020202020204" pitchFamily="34" charset="0"/>
                <a:cs typeface="Arial" panose="020B0604020202020204" pitchFamily="34" charset="0"/>
              </a:rPr>
              <a:t>Required resources</a:t>
            </a:r>
          </a:p>
          <a:p>
            <a:pPr marL="188523" indent="-188523">
              <a:buClr>
                <a:srgbClr val="F2635D"/>
              </a:buClr>
              <a:buFont typeface="Arial" panose="020B0604020202020204" pitchFamily="34" charset="0"/>
              <a:buChar char="•"/>
            </a:pPr>
            <a:r>
              <a:rPr lang="en-US" sz="1200" dirty="0">
                <a:cs typeface="Arial" panose="020B0604020202020204" pitchFamily="34" charset="0"/>
              </a:rPr>
              <a:t>Payroll Practitioner</a:t>
            </a:r>
          </a:p>
          <a:p>
            <a:pPr marL="188523" indent="-188523">
              <a:buClr>
                <a:srgbClr val="F2635D"/>
              </a:buClr>
              <a:buFont typeface="Arial" panose="020B0604020202020204" pitchFamily="34" charset="0"/>
              <a:buChar char="•"/>
            </a:pPr>
            <a:r>
              <a:rPr lang="en-US" sz="1200" dirty="0">
                <a:cs typeface="Arial" panose="020B0604020202020204" pitchFamily="34" charset="0"/>
              </a:rPr>
              <a:t>Benefits Administrator</a:t>
            </a:r>
          </a:p>
          <a:p>
            <a:pPr marL="188523" indent="-188523">
              <a:buClr>
                <a:srgbClr val="F2635D"/>
              </a:buClr>
              <a:buFont typeface="Arial" panose="020B0604020202020204" pitchFamily="34" charset="0"/>
              <a:buChar char="•"/>
            </a:pPr>
            <a:r>
              <a:rPr lang="en-US" sz="1200" dirty="0">
                <a:cs typeface="Arial" panose="020B0604020202020204" pitchFamily="34" charset="0"/>
              </a:rPr>
              <a:t>Benefits Broker</a:t>
            </a:r>
          </a:p>
          <a:p>
            <a:pPr marL="188523" indent="-188523">
              <a:buClr>
                <a:srgbClr val="F2635D"/>
              </a:buClr>
              <a:buFont typeface="Arial" panose="020B0604020202020204" pitchFamily="34" charset="0"/>
              <a:buChar char="•"/>
            </a:pPr>
            <a:r>
              <a:rPr lang="en-US" sz="1200" dirty="0">
                <a:cs typeface="Arial" panose="020B0604020202020204" pitchFamily="34" charset="0"/>
              </a:rPr>
              <a:t>HR Leadership</a:t>
            </a:r>
          </a:p>
          <a:p>
            <a:pPr marL="188523" indent="-188523">
              <a:buClr>
                <a:srgbClr val="F2635D"/>
              </a:buClr>
              <a:buFont typeface="Arial" panose="020B0604020202020204" pitchFamily="34" charset="0"/>
              <a:buChar char="•"/>
            </a:pPr>
            <a:r>
              <a:rPr lang="en-US" sz="1200" dirty="0">
                <a:cs typeface="Arial" panose="020B0604020202020204" pitchFamily="34" charset="0"/>
              </a:rPr>
              <a:t>Finance Leadership</a:t>
            </a:r>
          </a:p>
          <a:p>
            <a:pPr marL="188523" indent="-188523">
              <a:buClr>
                <a:srgbClr val="F2635D"/>
              </a:buClr>
              <a:buFont typeface="Arial" panose="020B0604020202020204" pitchFamily="34" charset="0"/>
              <a:buChar char="•"/>
            </a:pPr>
            <a:r>
              <a:rPr lang="en-US" sz="1200" dirty="0">
                <a:cs typeface="Arial" panose="020B0604020202020204" pitchFamily="34" charset="0"/>
              </a:rPr>
              <a:t>IT</a:t>
            </a:r>
          </a:p>
        </p:txBody>
      </p:sp>
      <p:sp>
        <p:nvSpPr>
          <p:cNvPr id="32" name="Rectangle 31">
            <a:extLst>
              <a:ext uri="{FF2B5EF4-FFF2-40B4-BE49-F238E27FC236}">
                <a16:creationId xmlns:a16="http://schemas.microsoft.com/office/drawing/2014/main" id="{0BF6E1EF-41AE-7648-93C1-5B3A5206EE88}"/>
              </a:ext>
            </a:extLst>
          </p:cNvPr>
          <p:cNvSpPr/>
          <p:nvPr/>
        </p:nvSpPr>
        <p:spPr>
          <a:xfrm>
            <a:off x="500882" y="550552"/>
            <a:ext cx="5044348" cy="1353576"/>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Implementation timeline</a:t>
            </a:r>
          </a:p>
        </p:txBody>
      </p:sp>
      <p:cxnSp>
        <p:nvCxnSpPr>
          <p:cNvPr id="26" name="Straight Connector 25">
            <a:extLst>
              <a:ext uri="{FF2B5EF4-FFF2-40B4-BE49-F238E27FC236}">
                <a16:creationId xmlns:a16="http://schemas.microsoft.com/office/drawing/2014/main" id="{C33F6860-871B-4AAC-AA72-60E6A9900FB2}"/>
              </a:ext>
            </a:extLst>
          </p:cNvPr>
          <p:cNvCxnSpPr/>
          <p:nvPr/>
        </p:nvCxnSpPr>
        <p:spPr>
          <a:xfrm>
            <a:off x="721380" y="6139085"/>
            <a:ext cx="8769096" cy="0"/>
          </a:xfrm>
          <a:prstGeom prst="line">
            <a:avLst/>
          </a:prstGeom>
          <a:ln>
            <a:solidFill>
              <a:srgbClr val="F2635D"/>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2E14FA0-5194-461C-95FA-B521689E1922}"/>
              </a:ext>
            </a:extLst>
          </p:cNvPr>
          <p:cNvSpPr/>
          <p:nvPr/>
        </p:nvSpPr>
        <p:spPr>
          <a:xfrm>
            <a:off x="597555" y="6063881"/>
            <a:ext cx="152400" cy="152400"/>
          </a:xfrm>
          <a:prstGeom prst="ellipse">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a:extLst>
              <a:ext uri="{FF2B5EF4-FFF2-40B4-BE49-F238E27FC236}">
                <a16:creationId xmlns:a16="http://schemas.microsoft.com/office/drawing/2014/main" id="{7B7EF1C1-E4B2-4B92-889C-3783A8A722F0}"/>
              </a:ext>
            </a:extLst>
          </p:cNvPr>
          <p:cNvSpPr/>
          <p:nvPr/>
        </p:nvSpPr>
        <p:spPr>
          <a:xfrm>
            <a:off x="9338076" y="6063881"/>
            <a:ext cx="152400" cy="152400"/>
          </a:xfrm>
          <a:prstGeom prst="ellipse">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6" name="Straight Connector 35">
            <a:extLst>
              <a:ext uri="{FF2B5EF4-FFF2-40B4-BE49-F238E27FC236}">
                <a16:creationId xmlns:a16="http://schemas.microsoft.com/office/drawing/2014/main" id="{595C5078-746D-4046-9A3D-1D3B9E96D2C4}"/>
              </a:ext>
            </a:extLst>
          </p:cNvPr>
          <p:cNvCxnSpPr/>
          <p:nvPr/>
        </p:nvCxnSpPr>
        <p:spPr>
          <a:xfrm flipV="1">
            <a:off x="673755" y="4983965"/>
            <a:ext cx="0" cy="92719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8">
            <a:extLst>
              <a:ext uri="{FF2B5EF4-FFF2-40B4-BE49-F238E27FC236}">
                <a16:creationId xmlns:a16="http://schemas.microsoft.com/office/drawing/2014/main" id="{C54E5A1D-C98D-4713-B03D-21986529EDCD}"/>
              </a:ext>
            </a:extLst>
          </p:cNvPr>
          <p:cNvSpPr txBox="1"/>
          <p:nvPr/>
        </p:nvSpPr>
        <p:spPr>
          <a:xfrm>
            <a:off x="-12045" y="4509081"/>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Kickoff Call</a:t>
            </a:r>
          </a:p>
          <a:p>
            <a:pPr algn="ctr"/>
            <a:r>
              <a:rPr lang="en-US" sz="1200" b="1" dirty="0"/>
              <a:t>Date</a:t>
            </a:r>
          </a:p>
        </p:txBody>
      </p:sp>
      <p:sp>
        <p:nvSpPr>
          <p:cNvPr id="39" name="TextBox 188">
            <a:extLst>
              <a:ext uri="{FF2B5EF4-FFF2-40B4-BE49-F238E27FC236}">
                <a16:creationId xmlns:a16="http://schemas.microsoft.com/office/drawing/2014/main" id="{7E4960C4-7304-4F9F-B437-E600A49CC018}"/>
              </a:ext>
            </a:extLst>
          </p:cNvPr>
          <p:cNvSpPr txBox="1"/>
          <p:nvPr/>
        </p:nvSpPr>
        <p:spPr>
          <a:xfrm>
            <a:off x="8698844" y="4509081"/>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Go Live</a:t>
            </a:r>
          </a:p>
          <a:p>
            <a:pPr algn="ctr"/>
            <a:r>
              <a:rPr lang="en-US" sz="1200" b="1" dirty="0"/>
              <a:t>Date</a:t>
            </a:r>
          </a:p>
        </p:txBody>
      </p:sp>
      <p:cxnSp>
        <p:nvCxnSpPr>
          <p:cNvPr id="40" name="Straight Connector 39">
            <a:extLst>
              <a:ext uri="{FF2B5EF4-FFF2-40B4-BE49-F238E27FC236}">
                <a16:creationId xmlns:a16="http://schemas.microsoft.com/office/drawing/2014/main" id="{1EE2F889-59CC-4481-9A57-4A520D8B10F9}"/>
              </a:ext>
            </a:extLst>
          </p:cNvPr>
          <p:cNvCxnSpPr/>
          <p:nvPr/>
        </p:nvCxnSpPr>
        <p:spPr>
          <a:xfrm flipV="1">
            <a:off x="9414276" y="4983965"/>
            <a:ext cx="0" cy="927198"/>
          </a:xfrm>
          <a:prstGeom prst="line">
            <a:avLst/>
          </a:prstGeom>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0487EBB-6A38-41F8-BF4D-091C14D4E2EF}"/>
              </a:ext>
            </a:extLst>
          </p:cNvPr>
          <p:cNvSpPr/>
          <p:nvPr/>
        </p:nvSpPr>
        <p:spPr>
          <a:xfrm>
            <a:off x="2144456" y="6077179"/>
            <a:ext cx="152400" cy="152400"/>
          </a:xfrm>
          <a:prstGeom prst="ellipse">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AEB613B3-162D-4AFA-997A-AC413BB6FAA6}"/>
              </a:ext>
            </a:extLst>
          </p:cNvPr>
          <p:cNvSpPr/>
          <p:nvPr/>
        </p:nvSpPr>
        <p:spPr>
          <a:xfrm>
            <a:off x="7556025" y="6063882"/>
            <a:ext cx="152400" cy="152400"/>
          </a:xfrm>
          <a:prstGeom prst="ellipse">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4" name="Straight Connector 53">
            <a:extLst>
              <a:ext uri="{FF2B5EF4-FFF2-40B4-BE49-F238E27FC236}">
                <a16:creationId xmlns:a16="http://schemas.microsoft.com/office/drawing/2014/main" id="{C2DDD54A-35FC-44F6-9F3F-DF97627A7CEA}"/>
              </a:ext>
            </a:extLst>
          </p:cNvPr>
          <p:cNvCxnSpPr/>
          <p:nvPr/>
        </p:nvCxnSpPr>
        <p:spPr>
          <a:xfrm flipV="1">
            <a:off x="2220656" y="5437569"/>
            <a:ext cx="0" cy="486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3E2BC73-6A3F-4761-BB46-EB418921D225}"/>
              </a:ext>
            </a:extLst>
          </p:cNvPr>
          <p:cNvCxnSpPr/>
          <p:nvPr/>
        </p:nvCxnSpPr>
        <p:spPr>
          <a:xfrm flipV="1">
            <a:off x="7632225" y="5424272"/>
            <a:ext cx="0" cy="486891"/>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230">
            <a:extLst>
              <a:ext uri="{FF2B5EF4-FFF2-40B4-BE49-F238E27FC236}">
                <a16:creationId xmlns:a16="http://schemas.microsoft.com/office/drawing/2014/main" id="{C8CD9DA4-2A50-4BEE-9ECE-11745B0BDF7B}"/>
              </a:ext>
            </a:extLst>
          </p:cNvPr>
          <p:cNvSpPr txBox="1"/>
          <p:nvPr/>
        </p:nvSpPr>
        <p:spPr>
          <a:xfrm>
            <a:off x="1544399" y="4958609"/>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Payroll/HR Analysis</a:t>
            </a:r>
          </a:p>
          <a:p>
            <a:pPr algn="ctr"/>
            <a:r>
              <a:rPr lang="en-US" sz="1200" b="1" dirty="0"/>
              <a:t>Date</a:t>
            </a:r>
          </a:p>
        </p:txBody>
      </p:sp>
      <p:sp>
        <p:nvSpPr>
          <p:cNvPr id="57" name="TextBox 231">
            <a:extLst>
              <a:ext uri="{FF2B5EF4-FFF2-40B4-BE49-F238E27FC236}">
                <a16:creationId xmlns:a16="http://schemas.microsoft.com/office/drawing/2014/main" id="{B633DE23-E1C2-4F35-911C-3400649602D9}"/>
              </a:ext>
            </a:extLst>
          </p:cNvPr>
          <p:cNvSpPr txBox="1"/>
          <p:nvPr/>
        </p:nvSpPr>
        <p:spPr>
          <a:xfrm>
            <a:off x="6945062" y="4931824"/>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Data Validation</a:t>
            </a:r>
          </a:p>
          <a:p>
            <a:pPr algn="ctr"/>
            <a:r>
              <a:rPr lang="en-US" sz="1200" b="1" dirty="0"/>
              <a:t>Date</a:t>
            </a:r>
          </a:p>
        </p:txBody>
      </p:sp>
      <p:sp>
        <p:nvSpPr>
          <p:cNvPr id="58" name="Oval 57">
            <a:extLst>
              <a:ext uri="{FF2B5EF4-FFF2-40B4-BE49-F238E27FC236}">
                <a16:creationId xmlns:a16="http://schemas.microsoft.com/office/drawing/2014/main" id="{16325477-7DDE-4D88-AC3D-FB986EF5D6AD}"/>
              </a:ext>
            </a:extLst>
          </p:cNvPr>
          <p:cNvSpPr/>
          <p:nvPr/>
        </p:nvSpPr>
        <p:spPr>
          <a:xfrm>
            <a:off x="4905674" y="6077179"/>
            <a:ext cx="152400" cy="152400"/>
          </a:xfrm>
          <a:prstGeom prst="ellipse">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9" name="Straight Connector 58">
            <a:extLst>
              <a:ext uri="{FF2B5EF4-FFF2-40B4-BE49-F238E27FC236}">
                <a16:creationId xmlns:a16="http://schemas.microsoft.com/office/drawing/2014/main" id="{8B3D740C-F0C7-4364-924D-1052D4837C1D}"/>
              </a:ext>
            </a:extLst>
          </p:cNvPr>
          <p:cNvCxnSpPr/>
          <p:nvPr/>
        </p:nvCxnSpPr>
        <p:spPr>
          <a:xfrm flipV="1">
            <a:off x="4981874" y="5437569"/>
            <a:ext cx="0" cy="486891"/>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234">
            <a:extLst>
              <a:ext uri="{FF2B5EF4-FFF2-40B4-BE49-F238E27FC236}">
                <a16:creationId xmlns:a16="http://schemas.microsoft.com/office/drawing/2014/main" id="{2EE9421D-2DBE-47F1-A2AB-23D00FC0F986}"/>
              </a:ext>
            </a:extLst>
          </p:cNvPr>
          <p:cNvSpPr txBox="1"/>
          <p:nvPr/>
        </p:nvSpPr>
        <p:spPr>
          <a:xfrm>
            <a:off x="4305617" y="4958609"/>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Data Conversion</a:t>
            </a:r>
          </a:p>
          <a:p>
            <a:pPr algn="ctr"/>
            <a:r>
              <a:rPr lang="en-US" sz="1200" b="1" dirty="0"/>
              <a:t>Date</a:t>
            </a:r>
          </a:p>
        </p:txBody>
      </p:sp>
      <p:cxnSp>
        <p:nvCxnSpPr>
          <p:cNvPr id="61" name="Straight Connector 60">
            <a:extLst>
              <a:ext uri="{FF2B5EF4-FFF2-40B4-BE49-F238E27FC236}">
                <a16:creationId xmlns:a16="http://schemas.microsoft.com/office/drawing/2014/main" id="{88527F2D-9E72-4379-89AD-706D48DB188B}"/>
              </a:ext>
            </a:extLst>
          </p:cNvPr>
          <p:cNvCxnSpPr>
            <a:cxnSpLocks/>
          </p:cNvCxnSpPr>
          <p:nvPr/>
        </p:nvCxnSpPr>
        <p:spPr>
          <a:xfrm>
            <a:off x="0" y="2244316"/>
            <a:ext cx="10070444"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3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1458F24-DE14-4F22-95D1-25F7011A779D}"/>
              </a:ext>
            </a:extLst>
          </p:cNvPr>
          <p:cNvPicPr>
            <a:picLocks noGrp="1" noChangeAspect="1"/>
          </p:cNvPicPr>
          <p:nvPr>
            <p:ph type="pic" sz="quarter" idx="15"/>
          </p:nvPr>
        </p:nvPicPr>
        <p:blipFill rotWithShape="1">
          <a:blip r:embed="rId3"/>
          <a:srcRect l="18629" r="6348"/>
          <a:stretch/>
        </p:blipFill>
        <p:spPr>
          <a:xfrm>
            <a:off x="0" y="0"/>
            <a:ext cx="10058400" cy="7772400"/>
          </a:xfrm>
          <a:prstGeom prst="rect">
            <a:avLst/>
          </a:prstGeom>
        </p:spPr>
      </p:pic>
      <p:sp>
        <p:nvSpPr>
          <p:cNvPr id="6" name="Text Placeholder 5">
            <a:extLst>
              <a:ext uri="{FF2B5EF4-FFF2-40B4-BE49-F238E27FC236}">
                <a16:creationId xmlns:a16="http://schemas.microsoft.com/office/drawing/2014/main" id="{0FD21951-80C9-49AC-AF80-CECFEE865203}"/>
              </a:ext>
            </a:extLst>
          </p:cNvPr>
          <p:cNvSpPr>
            <a:spLocks noGrp="1"/>
          </p:cNvSpPr>
          <p:nvPr>
            <p:ph type="body" sz="quarter" idx="16"/>
          </p:nvPr>
        </p:nvSpPr>
        <p:spPr>
          <a:xfrm>
            <a:off x="0" y="1"/>
            <a:ext cx="10058400" cy="7772402"/>
          </a:xfrm>
        </p:spPr>
        <p:txBody>
          <a:bodyPr/>
          <a:lstStyle/>
          <a:p>
            <a:endParaRPr lang="en-US" dirty="0"/>
          </a:p>
        </p:txBody>
      </p:sp>
      <p:sp>
        <p:nvSpPr>
          <p:cNvPr id="9" name="Freeform 5">
            <a:extLst>
              <a:ext uri="{FF2B5EF4-FFF2-40B4-BE49-F238E27FC236}">
                <a16:creationId xmlns:a16="http://schemas.microsoft.com/office/drawing/2014/main" id="{0942A457-80E8-424A-BA27-C3C5564EAB89}"/>
              </a:ext>
            </a:extLst>
          </p:cNvPr>
          <p:cNvSpPr>
            <a:spLocks noEditPoints="1"/>
          </p:cNvSpPr>
          <p:nvPr/>
        </p:nvSpPr>
        <p:spPr bwMode="auto">
          <a:xfrm>
            <a:off x="9259730" y="7279501"/>
            <a:ext cx="507361" cy="230407"/>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34053" tIns="67028" rIns="134053" bIns="67028" numCol="1" anchor="t" anchorCtr="0" compatLnSpc="1">
            <a:prstTxWarp prst="textNoShape">
              <a:avLst/>
            </a:prstTxWarp>
          </a:bodyPr>
          <a:lstStyle/>
          <a:p>
            <a:pPr defTabSz="1018799">
              <a:defRPr/>
            </a:pPr>
            <a:endParaRPr lang="en-US" sz="2638" dirty="0">
              <a:solidFill>
                <a:srgbClr val="222222"/>
              </a:solidFill>
            </a:endParaRPr>
          </a:p>
        </p:txBody>
      </p:sp>
      <p:sp>
        <p:nvSpPr>
          <p:cNvPr id="11" name="Text Placeholder 3">
            <a:extLst>
              <a:ext uri="{FF2B5EF4-FFF2-40B4-BE49-F238E27FC236}">
                <a16:creationId xmlns:a16="http://schemas.microsoft.com/office/drawing/2014/main" id="{F2D32D01-A51F-5144-AD56-EA74B0ED51E5}"/>
              </a:ext>
            </a:extLst>
          </p:cNvPr>
          <p:cNvSpPr>
            <a:spLocks noGrp="1"/>
          </p:cNvSpPr>
          <p:nvPr>
            <p:ph type="body" sz="quarter" idx="12"/>
          </p:nvPr>
        </p:nvSpPr>
        <p:spPr>
          <a:xfrm>
            <a:off x="821047" y="712559"/>
            <a:ext cx="8438683" cy="4145237"/>
          </a:xfrm>
        </p:spPr>
        <p:txBody>
          <a:bodyPr/>
          <a:lstStyle/>
          <a:p>
            <a:pPr>
              <a:spcAft>
                <a:spcPts val="3520"/>
              </a:spcAft>
            </a:pPr>
            <a:r>
              <a:rPr lang="en-US" sz="2638" dirty="0"/>
              <a:t>An innovative HCM solution supports your business strategy and helps your employees to be more successful, ultimately growing your business.</a:t>
            </a:r>
          </a:p>
          <a:p>
            <a:pPr>
              <a:spcAft>
                <a:spcPts val="3520"/>
              </a:spcAft>
            </a:pPr>
            <a:r>
              <a:rPr lang="en-US" sz="2638" dirty="0"/>
              <a:t>When it’s time to build a business case for this new investment, follow this step-by-step template to deliver your compelling case to your leaders, key decision makers and colleagues.</a:t>
            </a:r>
          </a:p>
          <a:p>
            <a:pPr>
              <a:spcAft>
                <a:spcPts val="3520"/>
              </a:spcAft>
            </a:pPr>
            <a:endParaRPr lang="en-US" sz="2638" dirty="0"/>
          </a:p>
        </p:txBody>
      </p:sp>
      <p:sp>
        <p:nvSpPr>
          <p:cNvPr id="2" name="Slide Number Placeholder 1">
            <a:extLst>
              <a:ext uri="{FF2B5EF4-FFF2-40B4-BE49-F238E27FC236}">
                <a16:creationId xmlns:a16="http://schemas.microsoft.com/office/drawing/2014/main" id="{E128C493-ADF6-4321-BD6B-B69150C1BBB2}"/>
              </a:ext>
            </a:extLst>
          </p:cNvPr>
          <p:cNvSpPr>
            <a:spLocks noGrp="1"/>
          </p:cNvSpPr>
          <p:nvPr>
            <p:ph type="sldNum" sz="quarter" idx="11"/>
          </p:nvPr>
        </p:nvSpPr>
        <p:spPr/>
        <p:txBody>
          <a:bodyPr/>
          <a:lstStyle/>
          <a:p>
            <a:fld id="{0C691DA3-4ABE-49F3-91E6-D9975CC9DD5F}"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286460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08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BA1211-9C81-3742-B1D9-D55A507DC6EA}"/>
              </a:ext>
            </a:extLst>
          </p:cNvPr>
          <p:cNvSpPr/>
          <p:nvPr/>
        </p:nvSpPr>
        <p:spPr>
          <a:xfrm>
            <a:off x="454225" y="560920"/>
            <a:ext cx="9149966" cy="6650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4" name="Rectangle 3">
            <a:extLst>
              <a:ext uri="{FF2B5EF4-FFF2-40B4-BE49-F238E27FC236}">
                <a16:creationId xmlns:a16="http://schemas.microsoft.com/office/drawing/2014/main" id="{6B9C3AD9-E1C2-E048-89BD-45C84E1ABA32}"/>
              </a:ext>
            </a:extLst>
          </p:cNvPr>
          <p:cNvSpPr/>
          <p:nvPr/>
        </p:nvSpPr>
        <p:spPr>
          <a:xfrm>
            <a:off x="1566314" y="1192726"/>
            <a:ext cx="6659058" cy="1107996"/>
          </a:xfrm>
          <a:prstGeom prst="rect">
            <a:avLst/>
          </a:prstGeom>
        </p:spPr>
        <p:txBody>
          <a:bodyPr wrap="square" lIns="0" tIns="0" rIns="0" bIns="0" anchor="ctr">
            <a:spAutoFit/>
          </a:bodyPr>
          <a:lstStyle/>
          <a:p>
            <a:pPr algn="ctr">
              <a:spcAft>
                <a:spcPts val="660"/>
              </a:spcAft>
            </a:pPr>
            <a:r>
              <a:rPr lang="en-US" sz="3600" b="1" dirty="0">
                <a:solidFill>
                  <a:srgbClr val="F2635D"/>
                </a:solidFill>
                <a:latin typeface="Arial" panose="020B0604020202020204" pitchFamily="34" charset="0"/>
                <a:cs typeface="Arial" panose="020B0604020202020204" pitchFamily="34" charset="0"/>
              </a:rPr>
              <a:t>Note: Remove slides 1-4 prior to your presentation</a:t>
            </a:r>
          </a:p>
        </p:txBody>
      </p:sp>
      <p:sp>
        <p:nvSpPr>
          <p:cNvPr id="6" name="Rectangle 5">
            <a:extLst>
              <a:ext uri="{FF2B5EF4-FFF2-40B4-BE49-F238E27FC236}">
                <a16:creationId xmlns:a16="http://schemas.microsoft.com/office/drawing/2014/main" id="{0770C5F1-BE3E-5D46-9DA5-340E007D54A0}"/>
              </a:ext>
            </a:extLst>
          </p:cNvPr>
          <p:cNvSpPr/>
          <p:nvPr/>
        </p:nvSpPr>
        <p:spPr>
          <a:xfrm>
            <a:off x="1356514" y="2559591"/>
            <a:ext cx="7345371" cy="3795911"/>
          </a:xfrm>
          <a:prstGeom prst="rect">
            <a:avLst/>
          </a:prstGeom>
        </p:spPr>
        <p:txBody>
          <a:bodyPr wrap="square" lIns="0" tIns="0" rIns="0" bIns="0" anchor="ctr">
            <a:spAutoFit/>
          </a:bodyPr>
          <a:lstStyle/>
          <a:p>
            <a:pPr marL="258290" indent="-258290">
              <a:spcAft>
                <a:spcPts val="1978"/>
              </a:spcAft>
              <a:buClr>
                <a:srgbClr val="D0261D"/>
              </a:buClr>
              <a:buFont typeface="Arial" panose="020B0604020202020204" pitchFamily="34" charset="0"/>
              <a:buChar char="•"/>
            </a:pPr>
            <a:r>
              <a:rPr lang="en-US" sz="2000" dirty="0">
                <a:solidFill>
                  <a:schemeClr val="tx1">
                    <a:lumMod val="65000"/>
                    <a:lumOff val="35000"/>
                  </a:schemeClr>
                </a:solidFill>
                <a:cs typeface="Arial" panose="020B0604020202020204" pitchFamily="34" charset="0"/>
              </a:rPr>
              <a:t>Use this template as a starting point in building your business case, instead of starting from scratch.</a:t>
            </a:r>
          </a:p>
          <a:p>
            <a:pPr marL="258290" indent="-258290">
              <a:spcAft>
                <a:spcPts val="1978"/>
              </a:spcAft>
              <a:buClr>
                <a:srgbClr val="D0261D"/>
              </a:buClr>
              <a:buFont typeface="Arial" panose="020B0604020202020204" pitchFamily="34" charset="0"/>
              <a:buChar char="•"/>
            </a:pPr>
            <a:r>
              <a:rPr lang="en-US" sz="2000" dirty="0">
                <a:solidFill>
                  <a:schemeClr val="tx1">
                    <a:lumMod val="65000"/>
                    <a:lumOff val="35000"/>
                  </a:schemeClr>
                </a:solidFill>
                <a:cs typeface="Arial" panose="020B0604020202020204" pitchFamily="34" charset="0"/>
              </a:rPr>
              <a:t>Include pictures of your evaluation participants.</a:t>
            </a:r>
          </a:p>
          <a:p>
            <a:pPr marL="258290" indent="-258290">
              <a:spcAft>
                <a:spcPts val="1978"/>
              </a:spcAft>
              <a:buClr>
                <a:srgbClr val="D0261D"/>
              </a:buClr>
              <a:buFont typeface="Arial" panose="020B0604020202020204" pitchFamily="34" charset="0"/>
              <a:buChar char="•"/>
            </a:pPr>
            <a:r>
              <a:rPr lang="en-US" sz="2000" dirty="0">
                <a:solidFill>
                  <a:schemeClr val="tx1">
                    <a:lumMod val="65000"/>
                    <a:lumOff val="35000"/>
                  </a:schemeClr>
                </a:solidFill>
                <a:cs typeface="Arial" panose="020B0604020202020204" pitchFamily="34" charset="0"/>
              </a:rPr>
              <a:t>Customize your own pie charts and graphs to illustrate your</a:t>
            </a:r>
            <a:br>
              <a:rPr lang="en-US" sz="2000" dirty="0">
                <a:solidFill>
                  <a:schemeClr val="tx1">
                    <a:lumMod val="65000"/>
                    <a:lumOff val="35000"/>
                  </a:schemeClr>
                </a:solidFill>
                <a:cs typeface="Arial" panose="020B0604020202020204" pitchFamily="34" charset="0"/>
              </a:rPr>
            </a:br>
            <a:r>
              <a:rPr lang="en-US" sz="2000" dirty="0">
                <a:solidFill>
                  <a:schemeClr val="tx1">
                    <a:lumMod val="65000"/>
                    <a:lumOff val="35000"/>
                  </a:schemeClr>
                </a:solidFill>
                <a:cs typeface="Arial" panose="020B0604020202020204" pitchFamily="34" charset="0"/>
              </a:rPr>
              <a:t>current processes.</a:t>
            </a:r>
          </a:p>
          <a:p>
            <a:pPr marL="258290" indent="-258290">
              <a:spcAft>
                <a:spcPts val="1978"/>
              </a:spcAft>
              <a:buClr>
                <a:srgbClr val="D0261D"/>
              </a:buClr>
              <a:buFont typeface="Arial" panose="020B0604020202020204" pitchFamily="34" charset="0"/>
              <a:buChar char="•"/>
            </a:pPr>
            <a:r>
              <a:rPr lang="en-US" sz="2000" dirty="0">
                <a:solidFill>
                  <a:schemeClr val="tx1">
                    <a:lumMod val="65000"/>
                    <a:lumOff val="35000"/>
                  </a:schemeClr>
                </a:solidFill>
                <a:cs typeface="Arial" panose="020B0604020202020204" pitchFamily="34" charset="0"/>
              </a:rPr>
              <a:t>The following slides are only an example of what a good business case should look like and each slide should be adjusted to meet your specific business case.</a:t>
            </a:r>
          </a:p>
          <a:p>
            <a:pPr marL="258290" indent="-258290">
              <a:spcAft>
                <a:spcPts val="1978"/>
              </a:spcAft>
              <a:buClr>
                <a:srgbClr val="D0261D"/>
              </a:buClr>
              <a:buFont typeface="Arial" panose="020B0604020202020204" pitchFamily="34" charset="0"/>
              <a:buChar char="•"/>
            </a:pPr>
            <a:endParaRPr lang="en-US" sz="2000" b="1" dirty="0">
              <a:solidFill>
                <a:schemeClr val="tx1">
                  <a:lumMod val="65000"/>
                  <a:lumOff val="35000"/>
                </a:schemeClr>
              </a:solidFill>
              <a:cs typeface="Arial" panose="020B0604020202020204" pitchFamily="34" charset="0"/>
            </a:endParaRPr>
          </a:p>
        </p:txBody>
      </p:sp>
      <p:sp>
        <p:nvSpPr>
          <p:cNvPr id="2" name="Rectangle 1">
            <a:extLst>
              <a:ext uri="{FF2B5EF4-FFF2-40B4-BE49-F238E27FC236}">
                <a16:creationId xmlns:a16="http://schemas.microsoft.com/office/drawing/2014/main" id="{664479CD-737D-4914-96F8-29133886A4BF}"/>
              </a:ext>
            </a:extLst>
          </p:cNvPr>
          <p:cNvSpPr/>
          <p:nvPr/>
        </p:nvSpPr>
        <p:spPr>
          <a:xfrm>
            <a:off x="1663701" y="6112980"/>
            <a:ext cx="6464284" cy="646331"/>
          </a:xfrm>
          <a:prstGeom prst="rect">
            <a:avLst/>
          </a:prstGeom>
        </p:spPr>
        <p:txBody>
          <a:bodyPr wrap="square">
            <a:spAutoFit/>
          </a:bodyPr>
          <a:lstStyle/>
          <a:p>
            <a:pPr algn="ctr">
              <a:spcAft>
                <a:spcPts val="1978"/>
              </a:spcAft>
            </a:pPr>
            <a:r>
              <a:rPr lang="en-US" sz="1800" b="1" dirty="0">
                <a:solidFill>
                  <a:srgbClr val="F2635D"/>
                </a:solidFill>
                <a:cs typeface="Arial" panose="020B0604020202020204" pitchFamily="34" charset="0"/>
              </a:rPr>
              <a:t>Using this template will save you time and help you build</a:t>
            </a:r>
            <a:br>
              <a:rPr lang="en-US" sz="1800" b="1" dirty="0">
                <a:solidFill>
                  <a:srgbClr val="F2635D"/>
                </a:solidFill>
                <a:cs typeface="Arial" panose="020B0604020202020204" pitchFamily="34" charset="0"/>
              </a:rPr>
            </a:br>
            <a:r>
              <a:rPr lang="en-US" sz="1800" b="1" dirty="0">
                <a:solidFill>
                  <a:srgbClr val="F2635D"/>
                </a:solidFill>
                <a:cs typeface="Arial" panose="020B0604020202020204" pitchFamily="34" charset="0"/>
              </a:rPr>
              <a:t>a more compelling business case.</a:t>
            </a:r>
          </a:p>
        </p:txBody>
      </p:sp>
    </p:spTree>
    <p:extLst>
      <p:ext uri="{BB962C8B-B14F-4D97-AF65-F5344CB8AC3E}">
        <p14:creationId xmlns:p14="http://schemas.microsoft.com/office/powerpoint/2010/main" val="254705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E08AE-A7BB-B34E-AB7F-9CD9C191CAF0}"/>
              </a:ext>
            </a:extLst>
          </p:cNvPr>
          <p:cNvSpPr/>
          <p:nvPr/>
        </p:nvSpPr>
        <p:spPr>
          <a:xfrm>
            <a:off x="2134" y="4756550"/>
            <a:ext cx="7356609" cy="2234800"/>
          </a:xfrm>
          <a:prstGeom prst="rect">
            <a:avLst/>
          </a:prstGeom>
          <a:solidFill>
            <a:srgbClr val="F263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68" dirty="0"/>
          </a:p>
        </p:txBody>
      </p:sp>
      <p:sp>
        <p:nvSpPr>
          <p:cNvPr id="9" name="Rectangle 8">
            <a:extLst>
              <a:ext uri="{FF2B5EF4-FFF2-40B4-BE49-F238E27FC236}">
                <a16:creationId xmlns:a16="http://schemas.microsoft.com/office/drawing/2014/main" id="{E5B06CD7-A00B-F545-9A26-70C97084E0F4}"/>
              </a:ext>
            </a:extLst>
          </p:cNvPr>
          <p:cNvSpPr/>
          <p:nvPr/>
        </p:nvSpPr>
        <p:spPr>
          <a:xfrm>
            <a:off x="525247" y="5624136"/>
            <a:ext cx="7956229" cy="1077218"/>
          </a:xfrm>
          <a:prstGeom prst="rect">
            <a:avLst/>
          </a:prstGeom>
        </p:spPr>
        <p:txBody>
          <a:bodyPr wrap="square" lIns="0" tIns="0" rIns="0" bIns="0" anchor="ctr">
            <a:spAutoFit/>
          </a:bodyPr>
          <a:lstStyle/>
          <a:p>
            <a:pPr>
              <a:lnSpc>
                <a:spcPts val="4200"/>
              </a:lnSpc>
            </a:pPr>
            <a:r>
              <a:rPr lang="en-US" sz="4000" dirty="0">
                <a:solidFill>
                  <a:schemeClr val="bg1"/>
                </a:solidFill>
                <a:latin typeface="+mj-lt"/>
                <a:cs typeface="Arial" panose="020B0604020202020204" pitchFamily="34" charset="0"/>
              </a:rPr>
              <a:t>HCM evaluation</a:t>
            </a:r>
            <a:br>
              <a:rPr lang="en-US" sz="4000" dirty="0">
                <a:solidFill>
                  <a:schemeClr val="bg1"/>
                </a:solidFill>
                <a:latin typeface="+mj-lt"/>
                <a:cs typeface="Arial" panose="020B0604020202020204" pitchFamily="34" charset="0"/>
              </a:rPr>
            </a:br>
            <a:r>
              <a:rPr lang="en-US" sz="4000" dirty="0">
                <a:solidFill>
                  <a:schemeClr val="bg1"/>
                </a:solidFill>
                <a:latin typeface="+mj-lt"/>
                <a:cs typeface="Arial" panose="020B0604020202020204" pitchFamily="34" charset="0"/>
              </a:rPr>
              <a:t>and recommendation</a:t>
            </a:r>
          </a:p>
        </p:txBody>
      </p:sp>
      <p:sp>
        <p:nvSpPr>
          <p:cNvPr id="11" name="Rectangle 10">
            <a:extLst>
              <a:ext uri="{FF2B5EF4-FFF2-40B4-BE49-F238E27FC236}">
                <a16:creationId xmlns:a16="http://schemas.microsoft.com/office/drawing/2014/main" id="{EAA8229B-23A9-C04D-81EC-EA89700A5F77}"/>
              </a:ext>
            </a:extLst>
          </p:cNvPr>
          <p:cNvSpPr/>
          <p:nvPr/>
        </p:nvSpPr>
        <p:spPr>
          <a:xfrm>
            <a:off x="550652" y="5072975"/>
            <a:ext cx="7496614" cy="338426"/>
          </a:xfrm>
          <a:prstGeom prst="rect">
            <a:avLst/>
          </a:prstGeom>
        </p:spPr>
        <p:txBody>
          <a:bodyPr wrap="square" lIns="0" tIns="0" rIns="0" bIns="0" anchor="ctr">
            <a:spAutoFit/>
          </a:bodyPr>
          <a:lstStyle/>
          <a:p>
            <a:pPr>
              <a:spcAft>
                <a:spcPts val="660"/>
              </a:spcAft>
            </a:pPr>
            <a:r>
              <a:rPr lang="en-US" sz="2199" dirty="0">
                <a:solidFill>
                  <a:schemeClr val="bg1"/>
                </a:solidFill>
                <a:latin typeface="Arial" panose="020B0604020202020204" pitchFamily="34" charset="0"/>
                <a:cs typeface="Arial" panose="020B0604020202020204" pitchFamily="34" charset="0"/>
              </a:rPr>
              <a:t>Insert (YOUR COMPANY) name here</a:t>
            </a:r>
          </a:p>
        </p:txBody>
      </p:sp>
      <p:cxnSp>
        <p:nvCxnSpPr>
          <p:cNvPr id="4" name="Straight Connector 3">
            <a:extLst>
              <a:ext uri="{FF2B5EF4-FFF2-40B4-BE49-F238E27FC236}">
                <a16:creationId xmlns:a16="http://schemas.microsoft.com/office/drawing/2014/main" id="{2CA73152-D017-4E41-BBBF-EACD4C0721A9}"/>
              </a:ext>
            </a:extLst>
          </p:cNvPr>
          <p:cNvCxnSpPr/>
          <p:nvPr/>
        </p:nvCxnSpPr>
        <p:spPr>
          <a:xfrm>
            <a:off x="0" y="6991350"/>
            <a:ext cx="1005840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4A8B2D-0FE9-4E22-B476-9078493F959E}"/>
              </a:ext>
            </a:extLst>
          </p:cNvPr>
          <p:cNvCxnSpPr/>
          <p:nvPr/>
        </p:nvCxnSpPr>
        <p:spPr>
          <a:xfrm flipV="1">
            <a:off x="7358743" y="4057650"/>
            <a:ext cx="0" cy="371475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6F70F6-8611-4D64-AE60-2CA1AD255C2A}"/>
              </a:ext>
            </a:extLst>
          </p:cNvPr>
          <p:cNvCxnSpPr/>
          <p:nvPr/>
        </p:nvCxnSpPr>
        <p:spPr>
          <a:xfrm>
            <a:off x="0" y="4756550"/>
            <a:ext cx="1005840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50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11E7E2-4E14-034A-B584-A6EEAB61E0BB}"/>
              </a:ext>
            </a:extLst>
          </p:cNvPr>
          <p:cNvSpPr/>
          <p:nvPr/>
        </p:nvSpPr>
        <p:spPr>
          <a:xfrm>
            <a:off x="4748279" y="3937145"/>
            <a:ext cx="4553930" cy="3477875"/>
          </a:xfrm>
          <a:prstGeom prst="rect">
            <a:avLst/>
          </a:prstGeom>
        </p:spPr>
        <p:txBody>
          <a:bodyPr wrap="square" lIns="0" tIns="0" rIns="0" bIns="0" anchor="ctr">
            <a:spAutoFit/>
          </a:bodyPr>
          <a:lstStyle/>
          <a:p>
            <a:pPr marL="251363" indent="-251363">
              <a:spcAft>
                <a:spcPts val="1978"/>
              </a:spcAft>
              <a:buFont typeface="+mj-lt"/>
              <a:buAutoNum type="arabicPeriod"/>
            </a:pPr>
            <a:r>
              <a:rPr lang="en-US" sz="2200" dirty="0">
                <a:solidFill>
                  <a:srgbClr val="222222"/>
                </a:solidFill>
                <a:latin typeface="+mj-lt"/>
                <a:cs typeface="Arial" panose="020B0604020202020204" pitchFamily="34" charset="0"/>
              </a:rPr>
              <a:t>Increase </a:t>
            </a:r>
            <a:r>
              <a:rPr lang="en-US" sz="2200" b="1" dirty="0">
                <a:solidFill>
                  <a:srgbClr val="222222"/>
                </a:solidFill>
                <a:latin typeface="+mj-lt"/>
                <a:cs typeface="Arial" panose="020B0604020202020204" pitchFamily="34" charset="0"/>
              </a:rPr>
              <a:t>sales</a:t>
            </a:r>
            <a:r>
              <a:rPr lang="en-US" sz="2200" dirty="0">
                <a:solidFill>
                  <a:srgbClr val="222222"/>
                </a:solidFill>
                <a:latin typeface="+mj-lt"/>
                <a:cs typeface="Arial" panose="020B0604020202020204" pitchFamily="34" charset="0"/>
              </a:rPr>
              <a:t> of existing products by </a:t>
            </a:r>
            <a:r>
              <a:rPr lang="en-US" sz="2200" b="1" dirty="0">
                <a:solidFill>
                  <a:srgbClr val="222222"/>
                </a:solidFill>
                <a:latin typeface="+mj-lt"/>
                <a:cs typeface="Arial" panose="020B0604020202020204" pitchFamily="34" charset="0"/>
              </a:rPr>
              <a:t>15% via 5% </a:t>
            </a:r>
            <a:r>
              <a:rPr lang="en-US" sz="2200" dirty="0">
                <a:solidFill>
                  <a:srgbClr val="222222"/>
                </a:solidFill>
                <a:latin typeface="+mj-lt"/>
                <a:cs typeface="Arial" panose="020B0604020202020204" pitchFamily="34" charset="0"/>
              </a:rPr>
              <a:t>headcount addition and increased productivity</a:t>
            </a:r>
          </a:p>
          <a:p>
            <a:pPr marL="251363" indent="-251363">
              <a:spcAft>
                <a:spcPts val="1978"/>
              </a:spcAft>
              <a:buFont typeface="+mj-lt"/>
              <a:buAutoNum type="arabicPeriod"/>
            </a:pPr>
            <a:r>
              <a:rPr lang="en-US" sz="2200" dirty="0">
                <a:solidFill>
                  <a:srgbClr val="222222"/>
                </a:solidFill>
                <a:latin typeface="+mj-lt"/>
                <a:cs typeface="Arial" panose="020B0604020202020204" pitchFamily="34" charset="0"/>
              </a:rPr>
              <a:t>Improve </a:t>
            </a:r>
            <a:r>
              <a:rPr lang="en-US" sz="2200" b="1" dirty="0">
                <a:solidFill>
                  <a:srgbClr val="222222"/>
                </a:solidFill>
                <a:latin typeface="+mj-lt"/>
                <a:cs typeface="Arial" panose="020B0604020202020204" pitchFamily="34" charset="0"/>
              </a:rPr>
              <a:t>NPS</a:t>
            </a:r>
            <a:r>
              <a:rPr lang="en-US" sz="2200" dirty="0">
                <a:solidFill>
                  <a:srgbClr val="222222"/>
                </a:solidFill>
                <a:latin typeface="+mj-lt"/>
                <a:cs typeface="Arial" panose="020B0604020202020204" pitchFamily="34" charset="0"/>
              </a:rPr>
              <a:t> scores </a:t>
            </a:r>
            <a:r>
              <a:rPr lang="en-US" sz="2200" b="1" dirty="0">
                <a:solidFill>
                  <a:srgbClr val="222222"/>
                </a:solidFill>
                <a:latin typeface="+mj-lt"/>
                <a:cs typeface="Arial" panose="020B0604020202020204" pitchFamily="34" charset="0"/>
              </a:rPr>
              <a:t>by 10% </a:t>
            </a:r>
            <a:r>
              <a:rPr lang="en-US" sz="2200" dirty="0">
                <a:solidFill>
                  <a:srgbClr val="222222"/>
                </a:solidFill>
                <a:latin typeface="+mj-lt"/>
                <a:cs typeface="Arial" panose="020B0604020202020204" pitchFamily="34" charset="0"/>
              </a:rPr>
              <a:t>via better customer interactions</a:t>
            </a:r>
          </a:p>
          <a:p>
            <a:pPr marL="251363" indent="-251363">
              <a:spcAft>
                <a:spcPts val="1978"/>
              </a:spcAft>
              <a:buFont typeface="+mj-lt"/>
              <a:buAutoNum type="arabicPeriod"/>
            </a:pPr>
            <a:endParaRPr lang="en-US" sz="2200" dirty="0">
              <a:solidFill>
                <a:srgbClr val="222222"/>
              </a:solidFill>
              <a:latin typeface="+mj-lt"/>
              <a:cs typeface="Arial" panose="020B0604020202020204" pitchFamily="34" charset="0"/>
            </a:endParaRPr>
          </a:p>
          <a:p>
            <a:pPr>
              <a:spcAft>
                <a:spcPts val="1978"/>
              </a:spcAft>
              <a:buClr>
                <a:srgbClr val="D0261D"/>
              </a:buClr>
            </a:pPr>
            <a:endParaRPr lang="en-US" sz="2200" dirty="0">
              <a:solidFill>
                <a:srgbClr val="222222"/>
              </a:solidFill>
              <a:latin typeface="+mj-lt"/>
              <a:cs typeface="Arial" panose="020B0604020202020204" pitchFamily="34" charset="0"/>
            </a:endParaRPr>
          </a:p>
        </p:txBody>
      </p:sp>
      <p:sp>
        <p:nvSpPr>
          <p:cNvPr id="8" name="Rectangle 7">
            <a:extLst>
              <a:ext uri="{FF2B5EF4-FFF2-40B4-BE49-F238E27FC236}">
                <a16:creationId xmlns:a16="http://schemas.microsoft.com/office/drawing/2014/main" id="{5F3B098E-4791-E549-A9A0-F3C02365D080}"/>
              </a:ext>
            </a:extLst>
          </p:cNvPr>
          <p:cNvSpPr/>
          <p:nvPr/>
        </p:nvSpPr>
        <p:spPr>
          <a:xfrm>
            <a:off x="4748277" y="2270284"/>
            <a:ext cx="4021653" cy="689548"/>
          </a:xfrm>
          <a:prstGeom prst="rect">
            <a:avLst/>
          </a:prstGeom>
        </p:spPr>
        <p:txBody>
          <a:bodyPr wrap="square" lIns="0" tIns="0" rIns="0" bIns="0" anchor="ctr">
            <a:spAutoFit/>
          </a:bodyPr>
          <a:lstStyle/>
          <a:p>
            <a:pPr marL="11521" marR="4609">
              <a:spcBef>
                <a:spcPts val="462"/>
              </a:spcBef>
            </a:pPr>
            <a:r>
              <a:rPr lang="en-US" sz="2032" b="1" spc="-5" dirty="0">
                <a:solidFill>
                  <a:srgbClr val="F2635D"/>
                </a:solidFill>
                <a:latin typeface="Arial" panose="020B0604020202020204" pitchFamily="34" charset="0"/>
                <a:cs typeface="Arial" panose="020B0604020202020204" pitchFamily="34" charset="0"/>
              </a:rPr>
              <a:t>Grow profits and deliver </a:t>
            </a:r>
          </a:p>
          <a:p>
            <a:pPr marL="11521" marR="4609">
              <a:spcBef>
                <a:spcPts val="462"/>
              </a:spcBef>
            </a:pPr>
            <a:r>
              <a:rPr lang="en-US" sz="2032" b="1" spc="-5" dirty="0">
                <a:solidFill>
                  <a:srgbClr val="F2635D"/>
                </a:solidFill>
                <a:latin typeface="Arial" panose="020B0604020202020204" pitchFamily="34" charset="0"/>
                <a:cs typeface="Arial" panose="020B0604020202020204" pitchFamily="34" charset="0"/>
              </a:rPr>
              <a:t>world-class customer service</a:t>
            </a:r>
            <a:endParaRPr lang="en-US" sz="2032" b="1" i="1" dirty="0">
              <a:solidFill>
                <a:srgbClr val="F2635D"/>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ABB58B4-12FD-6F47-8E6A-541628887E50}"/>
              </a:ext>
            </a:extLst>
          </p:cNvPr>
          <p:cNvSpPr/>
          <p:nvPr/>
        </p:nvSpPr>
        <p:spPr>
          <a:xfrm>
            <a:off x="4748282" y="713158"/>
            <a:ext cx="4716570" cy="1353576"/>
          </a:xfrm>
          <a:prstGeom prst="rect">
            <a:avLst/>
          </a:prstGeom>
        </p:spPr>
        <p:txBody>
          <a:bodyPr wrap="square" lIns="0" tIns="0" rIns="0" bIns="0" anchor="ctr">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(Your company’s) business goals</a:t>
            </a:r>
          </a:p>
        </p:txBody>
      </p:sp>
    </p:spTree>
    <p:extLst>
      <p:ext uri="{BB962C8B-B14F-4D97-AF65-F5344CB8AC3E}">
        <p14:creationId xmlns:p14="http://schemas.microsoft.com/office/powerpoint/2010/main" val="190885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866538-B6B5-BB41-A532-CAC13F8948AE}"/>
              </a:ext>
            </a:extLst>
          </p:cNvPr>
          <p:cNvPicPr>
            <a:picLocks noChangeAspect="1"/>
          </p:cNvPicPr>
          <p:nvPr/>
        </p:nvPicPr>
        <p:blipFill rotWithShape="1">
          <a:blip r:embed="rId3">
            <a:extLst>
              <a:ext uri="{28A0092B-C50C-407E-A947-70E740481C1C}">
                <a14:useLocalDpi xmlns:a14="http://schemas.microsoft.com/office/drawing/2010/main" val="0"/>
              </a:ext>
            </a:extLst>
          </a:blip>
          <a:srcRect l="1" t="26662" r="42265" b="43180"/>
          <a:stretch/>
        </p:blipFill>
        <p:spPr>
          <a:xfrm>
            <a:off x="2134" y="0"/>
            <a:ext cx="10054132" cy="3505197"/>
          </a:xfrm>
          <a:prstGeom prst="rect">
            <a:avLst/>
          </a:prstGeom>
        </p:spPr>
      </p:pic>
      <p:sp>
        <p:nvSpPr>
          <p:cNvPr id="3" name="Rectangle 2">
            <a:extLst>
              <a:ext uri="{FF2B5EF4-FFF2-40B4-BE49-F238E27FC236}">
                <a16:creationId xmlns:a16="http://schemas.microsoft.com/office/drawing/2014/main" id="{5A146FF3-D1A2-0843-A393-BE6DB0672273}"/>
              </a:ext>
            </a:extLst>
          </p:cNvPr>
          <p:cNvSpPr/>
          <p:nvPr/>
        </p:nvSpPr>
        <p:spPr>
          <a:xfrm>
            <a:off x="826028" y="6009117"/>
            <a:ext cx="1638553" cy="773837"/>
          </a:xfrm>
          <a:prstGeom prst="rect">
            <a:avLst/>
          </a:prstGeom>
        </p:spPr>
        <p:txBody>
          <a:bodyPr wrap="square" lIns="0" tIns="0" rIns="0" bIns="0" anchor="t">
            <a:noAutofit/>
          </a:bodyPr>
          <a:lstStyle/>
          <a:p>
            <a:pPr>
              <a:spcAft>
                <a:spcPts val="1978"/>
              </a:spcAft>
              <a:buClr>
                <a:srgbClr val="D0261D"/>
              </a:buClr>
            </a:pPr>
            <a:r>
              <a:rPr lang="en-US" sz="1200" dirty="0">
                <a:solidFill>
                  <a:srgbClr val="222222"/>
                </a:solidFill>
                <a:cs typeface="Arial" panose="020B0604020202020204" pitchFamily="34" charset="0"/>
              </a:rPr>
              <a:t>Realign HCM system and services.</a:t>
            </a:r>
          </a:p>
        </p:txBody>
      </p:sp>
      <p:sp>
        <p:nvSpPr>
          <p:cNvPr id="7" name="Rectangle 6">
            <a:extLst>
              <a:ext uri="{FF2B5EF4-FFF2-40B4-BE49-F238E27FC236}">
                <a16:creationId xmlns:a16="http://schemas.microsoft.com/office/drawing/2014/main" id="{9B74B2D6-F8B0-6343-AF0F-19251BF13EB3}"/>
              </a:ext>
            </a:extLst>
          </p:cNvPr>
          <p:cNvSpPr/>
          <p:nvPr/>
        </p:nvSpPr>
        <p:spPr>
          <a:xfrm>
            <a:off x="3040529" y="6009117"/>
            <a:ext cx="1770968" cy="773837"/>
          </a:xfrm>
          <a:prstGeom prst="rect">
            <a:avLst/>
          </a:prstGeom>
        </p:spPr>
        <p:txBody>
          <a:bodyPr wrap="square" lIns="0" tIns="0" rIns="0" bIns="0" anchor="t">
            <a:noAutofit/>
          </a:bodyPr>
          <a:lstStyle/>
          <a:p>
            <a:pPr>
              <a:spcAft>
                <a:spcPts val="1978"/>
              </a:spcAft>
              <a:buClr>
                <a:srgbClr val="D0261D"/>
              </a:buClr>
            </a:pPr>
            <a:r>
              <a:rPr lang="en-US" sz="1200" dirty="0">
                <a:solidFill>
                  <a:srgbClr val="222222"/>
                </a:solidFill>
                <a:cs typeface="Arial" panose="020B0604020202020204" pitchFamily="34" charset="0"/>
              </a:rPr>
              <a:t>Enhance HR’s impact on continued business growth and employee satisfaction.</a:t>
            </a:r>
          </a:p>
        </p:txBody>
      </p:sp>
      <p:sp>
        <p:nvSpPr>
          <p:cNvPr id="8" name="Rectangle 7">
            <a:extLst>
              <a:ext uri="{FF2B5EF4-FFF2-40B4-BE49-F238E27FC236}">
                <a16:creationId xmlns:a16="http://schemas.microsoft.com/office/drawing/2014/main" id="{F9953F05-479E-4745-8D7B-E024DDEBBA9B}"/>
              </a:ext>
            </a:extLst>
          </p:cNvPr>
          <p:cNvSpPr/>
          <p:nvPr/>
        </p:nvSpPr>
        <p:spPr>
          <a:xfrm>
            <a:off x="5321939" y="6009117"/>
            <a:ext cx="1770971" cy="773837"/>
          </a:xfrm>
          <a:prstGeom prst="rect">
            <a:avLst/>
          </a:prstGeom>
        </p:spPr>
        <p:txBody>
          <a:bodyPr wrap="square" lIns="0" tIns="0" rIns="0" bIns="0" anchor="t">
            <a:noAutofit/>
          </a:bodyPr>
          <a:lstStyle/>
          <a:p>
            <a:pPr>
              <a:spcAft>
                <a:spcPts val="1978"/>
              </a:spcAft>
              <a:buClr>
                <a:srgbClr val="D0261D"/>
              </a:buClr>
            </a:pPr>
            <a:r>
              <a:rPr lang="en-US" sz="1200" dirty="0">
                <a:solidFill>
                  <a:srgbClr val="222222"/>
                </a:solidFill>
                <a:cs typeface="Arial" panose="020B0604020202020204" pitchFamily="34" charset="0"/>
              </a:rPr>
              <a:t>Shift resources to</a:t>
            </a:r>
            <a:br>
              <a:rPr lang="en-US" sz="1200" dirty="0">
                <a:solidFill>
                  <a:srgbClr val="222222"/>
                </a:solidFill>
                <a:cs typeface="Arial" panose="020B0604020202020204" pitchFamily="34" charset="0"/>
              </a:rPr>
            </a:br>
            <a:r>
              <a:rPr lang="en-US" sz="1200" dirty="0">
                <a:solidFill>
                  <a:srgbClr val="222222"/>
                </a:solidFill>
                <a:cs typeface="Arial" panose="020B0604020202020204" pitchFamily="34" charset="0"/>
              </a:rPr>
              <a:t>help improve employee engagement and reduce turnover.</a:t>
            </a:r>
          </a:p>
        </p:txBody>
      </p:sp>
      <p:sp>
        <p:nvSpPr>
          <p:cNvPr id="9" name="Rectangle 8">
            <a:extLst>
              <a:ext uri="{FF2B5EF4-FFF2-40B4-BE49-F238E27FC236}">
                <a16:creationId xmlns:a16="http://schemas.microsoft.com/office/drawing/2014/main" id="{9F9AFD55-A4FA-2742-A1D6-6E7E1879FAFA}"/>
              </a:ext>
            </a:extLst>
          </p:cNvPr>
          <p:cNvSpPr/>
          <p:nvPr/>
        </p:nvSpPr>
        <p:spPr>
          <a:xfrm>
            <a:off x="7668856" y="6009117"/>
            <a:ext cx="1609974" cy="773837"/>
          </a:xfrm>
          <a:prstGeom prst="rect">
            <a:avLst/>
          </a:prstGeom>
        </p:spPr>
        <p:txBody>
          <a:bodyPr wrap="square" lIns="0" tIns="0" rIns="0" bIns="0" anchor="t">
            <a:noAutofit/>
          </a:bodyPr>
          <a:lstStyle/>
          <a:p>
            <a:pPr>
              <a:spcAft>
                <a:spcPts val="1978"/>
              </a:spcAft>
              <a:buClr>
                <a:srgbClr val="D0261D"/>
              </a:buClr>
            </a:pPr>
            <a:r>
              <a:rPr lang="en-US" sz="1200" dirty="0">
                <a:solidFill>
                  <a:srgbClr val="222222"/>
                </a:solidFill>
                <a:cs typeface="Arial" panose="020B0604020202020204" pitchFamily="34" charset="0"/>
              </a:rPr>
              <a:t>Help our organization achieve its overall business goals.</a:t>
            </a:r>
          </a:p>
        </p:txBody>
      </p:sp>
      <p:sp>
        <p:nvSpPr>
          <p:cNvPr id="17" name="Rectangle 16">
            <a:extLst>
              <a:ext uri="{FF2B5EF4-FFF2-40B4-BE49-F238E27FC236}">
                <a16:creationId xmlns:a16="http://schemas.microsoft.com/office/drawing/2014/main" id="{29F9B065-5FE6-A544-BF49-BB288256D191}"/>
              </a:ext>
            </a:extLst>
          </p:cNvPr>
          <p:cNvSpPr/>
          <p:nvPr/>
        </p:nvSpPr>
        <p:spPr>
          <a:xfrm>
            <a:off x="826031" y="3925124"/>
            <a:ext cx="6266883" cy="676788"/>
          </a:xfrm>
          <a:prstGeom prst="rect">
            <a:avLst/>
          </a:prstGeom>
        </p:spPr>
        <p:txBody>
          <a:bodyPr wrap="square" lIns="0" tIns="0" rIns="0" bIns="0" anchor="t">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Key Success Factors</a:t>
            </a:r>
          </a:p>
        </p:txBody>
      </p:sp>
      <p:sp>
        <p:nvSpPr>
          <p:cNvPr id="22" name="Rectangle 21">
            <a:extLst>
              <a:ext uri="{FF2B5EF4-FFF2-40B4-BE49-F238E27FC236}">
                <a16:creationId xmlns:a16="http://schemas.microsoft.com/office/drawing/2014/main" id="{846C3D6B-DBAA-B846-AF37-B4670CCBCAEC}"/>
              </a:ext>
            </a:extLst>
          </p:cNvPr>
          <p:cNvSpPr/>
          <p:nvPr/>
        </p:nvSpPr>
        <p:spPr>
          <a:xfrm>
            <a:off x="826031" y="5122246"/>
            <a:ext cx="564287" cy="527572"/>
          </a:xfrm>
          <a:prstGeom prst="rect">
            <a:avLst/>
          </a:prstGeom>
          <a:noFill/>
        </p:spPr>
        <p:txBody>
          <a:bodyPr wrap="square" lIns="0" tIns="0" rIns="0" bIns="0" anchor="ctr">
            <a:noAutofit/>
          </a:bodyPr>
          <a:lstStyle/>
          <a:p>
            <a:pPr>
              <a:spcAft>
                <a:spcPts val="660"/>
              </a:spcAft>
            </a:pPr>
            <a:r>
              <a:rPr lang="en-US" sz="3959" dirty="0">
                <a:solidFill>
                  <a:srgbClr val="F2635D"/>
                </a:solidFill>
                <a:latin typeface="Arial" panose="020B0604020202020204" pitchFamily="34" charset="0"/>
                <a:cs typeface="Arial" panose="020B0604020202020204" pitchFamily="34" charset="0"/>
              </a:rPr>
              <a:t>01</a:t>
            </a:r>
          </a:p>
        </p:txBody>
      </p:sp>
      <p:sp>
        <p:nvSpPr>
          <p:cNvPr id="23" name="Rectangle 22">
            <a:extLst>
              <a:ext uri="{FF2B5EF4-FFF2-40B4-BE49-F238E27FC236}">
                <a16:creationId xmlns:a16="http://schemas.microsoft.com/office/drawing/2014/main" id="{073CFF56-138C-5046-AA8F-45FDE54EBC57}"/>
              </a:ext>
            </a:extLst>
          </p:cNvPr>
          <p:cNvSpPr/>
          <p:nvPr/>
        </p:nvSpPr>
        <p:spPr>
          <a:xfrm>
            <a:off x="3040526" y="5122246"/>
            <a:ext cx="564287" cy="527572"/>
          </a:xfrm>
          <a:prstGeom prst="rect">
            <a:avLst/>
          </a:prstGeom>
          <a:noFill/>
        </p:spPr>
        <p:txBody>
          <a:bodyPr wrap="square" lIns="0" tIns="0" rIns="0" bIns="0" anchor="ctr">
            <a:noAutofit/>
          </a:bodyPr>
          <a:lstStyle/>
          <a:p>
            <a:pPr>
              <a:spcAft>
                <a:spcPts val="660"/>
              </a:spcAft>
            </a:pPr>
            <a:r>
              <a:rPr lang="en-US" sz="3959" dirty="0">
                <a:solidFill>
                  <a:srgbClr val="F2635D"/>
                </a:solidFill>
                <a:latin typeface="Arial" panose="020B0604020202020204" pitchFamily="34" charset="0"/>
                <a:cs typeface="Arial" panose="020B0604020202020204" pitchFamily="34" charset="0"/>
              </a:rPr>
              <a:t>02</a:t>
            </a:r>
          </a:p>
        </p:txBody>
      </p:sp>
      <p:sp>
        <p:nvSpPr>
          <p:cNvPr id="24" name="Rectangle 23">
            <a:extLst>
              <a:ext uri="{FF2B5EF4-FFF2-40B4-BE49-F238E27FC236}">
                <a16:creationId xmlns:a16="http://schemas.microsoft.com/office/drawing/2014/main" id="{75BD3FFA-795A-9642-889A-157FEA2F4648}"/>
              </a:ext>
            </a:extLst>
          </p:cNvPr>
          <p:cNvSpPr/>
          <p:nvPr/>
        </p:nvSpPr>
        <p:spPr>
          <a:xfrm>
            <a:off x="5321945" y="5122246"/>
            <a:ext cx="564287" cy="527572"/>
          </a:xfrm>
          <a:prstGeom prst="rect">
            <a:avLst/>
          </a:prstGeom>
          <a:noFill/>
        </p:spPr>
        <p:txBody>
          <a:bodyPr wrap="square" lIns="0" tIns="0" rIns="0" bIns="0" anchor="ctr">
            <a:noAutofit/>
          </a:bodyPr>
          <a:lstStyle/>
          <a:p>
            <a:pPr>
              <a:spcAft>
                <a:spcPts val="660"/>
              </a:spcAft>
            </a:pPr>
            <a:r>
              <a:rPr lang="en-US" sz="3959" dirty="0">
                <a:solidFill>
                  <a:srgbClr val="F2635D"/>
                </a:solidFill>
                <a:latin typeface="Arial" panose="020B0604020202020204" pitchFamily="34" charset="0"/>
                <a:cs typeface="Arial" panose="020B0604020202020204" pitchFamily="34" charset="0"/>
              </a:rPr>
              <a:t>03</a:t>
            </a:r>
          </a:p>
        </p:txBody>
      </p:sp>
      <p:sp>
        <p:nvSpPr>
          <p:cNvPr id="25" name="Rectangle 24">
            <a:extLst>
              <a:ext uri="{FF2B5EF4-FFF2-40B4-BE49-F238E27FC236}">
                <a16:creationId xmlns:a16="http://schemas.microsoft.com/office/drawing/2014/main" id="{8EE99978-BF08-664E-B3F7-C7B4FC8AB473}"/>
              </a:ext>
            </a:extLst>
          </p:cNvPr>
          <p:cNvSpPr/>
          <p:nvPr/>
        </p:nvSpPr>
        <p:spPr>
          <a:xfrm>
            <a:off x="7668856" y="5122246"/>
            <a:ext cx="564287" cy="527572"/>
          </a:xfrm>
          <a:prstGeom prst="rect">
            <a:avLst/>
          </a:prstGeom>
          <a:noFill/>
        </p:spPr>
        <p:txBody>
          <a:bodyPr wrap="square" lIns="0" tIns="0" rIns="0" bIns="0" anchor="ctr">
            <a:noAutofit/>
          </a:bodyPr>
          <a:lstStyle/>
          <a:p>
            <a:pPr>
              <a:spcAft>
                <a:spcPts val="660"/>
              </a:spcAft>
            </a:pPr>
            <a:r>
              <a:rPr lang="en-US" sz="3959" dirty="0">
                <a:solidFill>
                  <a:srgbClr val="F2635D"/>
                </a:solidFill>
                <a:latin typeface="Arial" panose="020B0604020202020204" pitchFamily="34" charset="0"/>
                <a:cs typeface="Arial" panose="020B0604020202020204" pitchFamily="34" charset="0"/>
              </a:rPr>
              <a:t>04</a:t>
            </a:r>
          </a:p>
        </p:txBody>
      </p:sp>
      <p:cxnSp>
        <p:nvCxnSpPr>
          <p:cNvPr id="33" name="Straight Connector 32">
            <a:extLst>
              <a:ext uri="{FF2B5EF4-FFF2-40B4-BE49-F238E27FC236}">
                <a16:creationId xmlns:a16="http://schemas.microsoft.com/office/drawing/2014/main" id="{4745AA11-619E-5E44-8C73-E77EF1D30269}"/>
              </a:ext>
            </a:extLst>
          </p:cNvPr>
          <p:cNvCxnSpPr>
            <a:cxnSpLocks/>
          </p:cNvCxnSpPr>
          <p:nvPr/>
        </p:nvCxnSpPr>
        <p:spPr>
          <a:xfrm>
            <a:off x="3040526" y="5768095"/>
            <a:ext cx="564287" cy="0"/>
          </a:xfrm>
          <a:prstGeom prst="line">
            <a:avLst/>
          </a:prstGeom>
          <a:ln w="19050">
            <a:solidFill>
              <a:srgbClr val="EFDFD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CBFD6F-55E8-E041-97EE-5BACCF36A1D0}"/>
              </a:ext>
            </a:extLst>
          </p:cNvPr>
          <p:cNvCxnSpPr>
            <a:cxnSpLocks/>
          </p:cNvCxnSpPr>
          <p:nvPr/>
        </p:nvCxnSpPr>
        <p:spPr>
          <a:xfrm>
            <a:off x="826031" y="5768095"/>
            <a:ext cx="564287" cy="0"/>
          </a:xfrm>
          <a:prstGeom prst="line">
            <a:avLst/>
          </a:prstGeom>
          <a:ln w="19050">
            <a:solidFill>
              <a:srgbClr val="EFDFD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32F303-013D-CE41-BF33-09F8ADCA10FB}"/>
              </a:ext>
            </a:extLst>
          </p:cNvPr>
          <p:cNvCxnSpPr>
            <a:cxnSpLocks/>
          </p:cNvCxnSpPr>
          <p:nvPr/>
        </p:nvCxnSpPr>
        <p:spPr>
          <a:xfrm>
            <a:off x="5321945" y="5768095"/>
            <a:ext cx="564287" cy="0"/>
          </a:xfrm>
          <a:prstGeom prst="line">
            <a:avLst/>
          </a:prstGeom>
          <a:ln w="19050">
            <a:solidFill>
              <a:srgbClr val="EFDFD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5AE33B6-B15A-DA45-BB99-9F7C971CA44A}"/>
              </a:ext>
            </a:extLst>
          </p:cNvPr>
          <p:cNvCxnSpPr>
            <a:cxnSpLocks/>
          </p:cNvCxnSpPr>
          <p:nvPr/>
        </p:nvCxnSpPr>
        <p:spPr>
          <a:xfrm>
            <a:off x="7668856" y="5768095"/>
            <a:ext cx="564287" cy="0"/>
          </a:xfrm>
          <a:prstGeom prst="line">
            <a:avLst/>
          </a:prstGeom>
          <a:ln w="19050">
            <a:solidFill>
              <a:srgbClr val="EFDFD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0A332E-229E-47D2-B8C9-A6A076D3398D}"/>
              </a:ext>
            </a:extLst>
          </p:cNvPr>
          <p:cNvCxnSpPr/>
          <p:nvPr/>
        </p:nvCxnSpPr>
        <p:spPr>
          <a:xfrm>
            <a:off x="0" y="6991350"/>
            <a:ext cx="10058400"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595E08-CB6D-4E77-80D9-AA1E46894D83}"/>
              </a:ext>
            </a:extLst>
          </p:cNvPr>
          <p:cNvCxnSpPr/>
          <p:nvPr/>
        </p:nvCxnSpPr>
        <p:spPr>
          <a:xfrm>
            <a:off x="0" y="4876707"/>
            <a:ext cx="10058400"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46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797595-9711-3A4C-8330-43D1CD4110CF}"/>
              </a:ext>
            </a:extLst>
          </p:cNvPr>
          <p:cNvSpPr/>
          <p:nvPr/>
        </p:nvSpPr>
        <p:spPr>
          <a:xfrm>
            <a:off x="100081" y="4673569"/>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CEO</a:t>
            </a:r>
          </a:p>
        </p:txBody>
      </p:sp>
      <p:sp>
        <p:nvSpPr>
          <p:cNvPr id="20" name="Rectangle 19">
            <a:extLst>
              <a:ext uri="{FF2B5EF4-FFF2-40B4-BE49-F238E27FC236}">
                <a16:creationId xmlns:a16="http://schemas.microsoft.com/office/drawing/2014/main" id="{EB66D09E-6E86-B344-9C9A-65AB6A54E110}"/>
              </a:ext>
            </a:extLst>
          </p:cNvPr>
          <p:cNvSpPr/>
          <p:nvPr/>
        </p:nvSpPr>
        <p:spPr>
          <a:xfrm>
            <a:off x="2566127" y="4653582"/>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CFO</a:t>
            </a:r>
          </a:p>
        </p:txBody>
      </p:sp>
      <p:sp>
        <p:nvSpPr>
          <p:cNvPr id="21" name="Rectangle 20">
            <a:extLst>
              <a:ext uri="{FF2B5EF4-FFF2-40B4-BE49-F238E27FC236}">
                <a16:creationId xmlns:a16="http://schemas.microsoft.com/office/drawing/2014/main" id="{5FADFE02-9E22-514C-9355-D9255979A56E}"/>
              </a:ext>
            </a:extLst>
          </p:cNvPr>
          <p:cNvSpPr/>
          <p:nvPr/>
        </p:nvSpPr>
        <p:spPr>
          <a:xfrm>
            <a:off x="5044995" y="4673569"/>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VP HR</a:t>
            </a:r>
          </a:p>
        </p:txBody>
      </p:sp>
      <p:sp>
        <p:nvSpPr>
          <p:cNvPr id="22" name="Rectangle 21">
            <a:extLst>
              <a:ext uri="{FF2B5EF4-FFF2-40B4-BE49-F238E27FC236}">
                <a16:creationId xmlns:a16="http://schemas.microsoft.com/office/drawing/2014/main" id="{47C15441-8946-C041-81F6-7D000031E7A3}"/>
              </a:ext>
            </a:extLst>
          </p:cNvPr>
          <p:cNvSpPr/>
          <p:nvPr/>
        </p:nvSpPr>
        <p:spPr>
          <a:xfrm>
            <a:off x="7487942" y="6685657"/>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Benefits Coordinator </a:t>
            </a:r>
          </a:p>
        </p:txBody>
      </p:sp>
      <p:sp>
        <p:nvSpPr>
          <p:cNvPr id="23" name="Rectangle 22">
            <a:extLst>
              <a:ext uri="{FF2B5EF4-FFF2-40B4-BE49-F238E27FC236}">
                <a16:creationId xmlns:a16="http://schemas.microsoft.com/office/drawing/2014/main" id="{81DAE72A-CC68-E649-A8C4-9E719CEA4FA9}"/>
              </a:ext>
            </a:extLst>
          </p:cNvPr>
          <p:cNvSpPr/>
          <p:nvPr/>
        </p:nvSpPr>
        <p:spPr>
          <a:xfrm>
            <a:off x="7498219" y="4653582"/>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Procurement</a:t>
            </a:r>
          </a:p>
        </p:txBody>
      </p:sp>
      <p:sp>
        <p:nvSpPr>
          <p:cNvPr id="24" name="Rectangle 23">
            <a:extLst>
              <a:ext uri="{FF2B5EF4-FFF2-40B4-BE49-F238E27FC236}">
                <a16:creationId xmlns:a16="http://schemas.microsoft.com/office/drawing/2014/main" id="{1AD77305-78EB-574E-A72F-FF04158F81DD}"/>
              </a:ext>
            </a:extLst>
          </p:cNvPr>
          <p:cNvSpPr/>
          <p:nvPr/>
        </p:nvSpPr>
        <p:spPr>
          <a:xfrm>
            <a:off x="8731239" y="4673569"/>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IT</a:t>
            </a:r>
          </a:p>
        </p:txBody>
      </p:sp>
      <p:sp>
        <p:nvSpPr>
          <p:cNvPr id="25" name="Rectangle 24">
            <a:extLst>
              <a:ext uri="{FF2B5EF4-FFF2-40B4-BE49-F238E27FC236}">
                <a16:creationId xmlns:a16="http://schemas.microsoft.com/office/drawing/2014/main" id="{515BAC39-CDFB-B647-979E-8C513404ED6D}"/>
              </a:ext>
            </a:extLst>
          </p:cNvPr>
          <p:cNvSpPr/>
          <p:nvPr/>
        </p:nvSpPr>
        <p:spPr>
          <a:xfrm>
            <a:off x="100081" y="6728762"/>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VP</a:t>
            </a:r>
            <a:br>
              <a:rPr lang="en-US" sz="1050" b="1" dirty="0">
                <a:solidFill>
                  <a:srgbClr val="222222"/>
                </a:solidFill>
                <a:latin typeface="Arial" panose="020B0604020202020204" pitchFamily="34" charset="0"/>
                <a:cs typeface="Arial" panose="020B0604020202020204" pitchFamily="34" charset="0"/>
              </a:rPr>
            </a:br>
            <a:r>
              <a:rPr lang="en-US" sz="1050" b="1" dirty="0">
                <a:solidFill>
                  <a:srgbClr val="222222"/>
                </a:solidFill>
                <a:latin typeface="Arial" panose="020B0604020202020204" pitchFamily="34" charset="0"/>
                <a:cs typeface="Arial" panose="020B0604020202020204" pitchFamily="34" charset="0"/>
              </a:rPr>
              <a:t>of Sales</a:t>
            </a:r>
          </a:p>
        </p:txBody>
      </p:sp>
      <p:sp>
        <p:nvSpPr>
          <p:cNvPr id="26" name="Rectangle 25">
            <a:extLst>
              <a:ext uri="{FF2B5EF4-FFF2-40B4-BE49-F238E27FC236}">
                <a16:creationId xmlns:a16="http://schemas.microsoft.com/office/drawing/2014/main" id="{01BC2B7C-83FC-7841-9DEF-4601780325B9}"/>
              </a:ext>
            </a:extLst>
          </p:cNvPr>
          <p:cNvSpPr/>
          <p:nvPr/>
        </p:nvSpPr>
        <p:spPr>
          <a:xfrm>
            <a:off x="1327161" y="6768290"/>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VP</a:t>
            </a:r>
            <a:br>
              <a:rPr lang="en-US" sz="1050" b="1" dirty="0">
                <a:solidFill>
                  <a:srgbClr val="222222"/>
                </a:solidFill>
                <a:latin typeface="Arial" panose="020B0604020202020204" pitchFamily="34" charset="0"/>
                <a:cs typeface="Arial" panose="020B0604020202020204" pitchFamily="34" charset="0"/>
              </a:rPr>
            </a:br>
            <a:r>
              <a:rPr lang="en-US" sz="1050" b="1" dirty="0">
                <a:solidFill>
                  <a:srgbClr val="222222"/>
                </a:solidFill>
                <a:latin typeface="Arial" panose="020B0604020202020204" pitchFamily="34" charset="0"/>
                <a:cs typeface="Arial" panose="020B0604020202020204" pitchFamily="34" charset="0"/>
              </a:rPr>
              <a:t>of Service</a:t>
            </a:r>
          </a:p>
        </p:txBody>
      </p:sp>
      <p:sp>
        <p:nvSpPr>
          <p:cNvPr id="27" name="Rectangle 26">
            <a:extLst>
              <a:ext uri="{FF2B5EF4-FFF2-40B4-BE49-F238E27FC236}">
                <a16:creationId xmlns:a16="http://schemas.microsoft.com/office/drawing/2014/main" id="{1E9813EB-A20C-EC46-B614-E347C59428B3}"/>
              </a:ext>
            </a:extLst>
          </p:cNvPr>
          <p:cNvSpPr/>
          <p:nvPr/>
        </p:nvSpPr>
        <p:spPr>
          <a:xfrm>
            <a:off x="2557867" y="6768290"/>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Benefits Broker </a:t>
            </a:r>
          </a:p>
        </p:txBody>
      </p:sp>
      <p:sp>
        <p:nvSpPr>
          <p:cNvPr id="28" name="Rectangle 27">
            <a:extLst>
              <a:ext uri="{FF2B5EF4-FFF2-40B4-BE49-F238E27FC236}">
                <a16:creationId xmlns:a16="http://schemas.microsoft.com/office/drawing/2014/main" id="{C272AC40-4731-6E4A-AC9D-76411D015971}"/>
              </a:ext>
            </a:extLst>
          </p:cNvPr>
          <p:cNvSpPr/>
          <p:nvPr/>
        </p:nvSpPr>
        <p:spPr>
          <a:xfrm>
            <a:off x="3788573" y="6768290"/>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CPA</a:t>
            </a:r>
          </a:p>
        </p:txBody>
      </p:sp>
      <p:sp>
        <p:nvSpPr>
          <p:cNvPr id="29" name="Rectangle 28">
            <a:extLst>
              <a:ext uri="{FF2B5EF4-FFF2-40B4-BE49-F238E27FC236}">
                <a16:creationId xmlns:a16="http://schemas.microsoft.com/office/drawing/2014/main" id="{B4DFF6A4-E22D-AF45-B37C-A59D81FAD94E}"/>
              </a:ext>
            </a:extLst>
          </p:cNvPr>
          <p:cNvSpPr/>
          <p:nvPr/>
        </p:nvSpPr>
        <p:spPr>
          <a:xfrm>
            <a:off x="3817915" y="4673569"/>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CIO</a:t>
            </a:r>
          </a:p>
        </p:txBody>
      </p:sp>
      <p:sp>
        <p:nvSpPr>
          <p:cNvPr id="30" name="Rectangle 29">
            <a:extLst>
              <a:ext uri="{FF2B5EF4-FFF2-40B4-BE49-F238E27FC236}">
                <a16:creationId xmlns:a16="http://schemas.microsoft.com/office/drawing/2014/main" id="{A1FF91E4-0D09-5F46-BB53-C446F4351454}"/>
              </a:ext>
            </a:extLst>
          </p:cNvPr>
          <p:cNvSpPr/>
          <p:nvPr/>
        </p:nvSpPr>
        <p:spPr>
          <a:xfrm>
            <a:off x="8715022" y="6728762"/>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Elite</a:t>
            </a:r>
            <a:br>
              <a:rPr lang="en-US" sz="1050" b="1" dirty="0">
                <a:solidFill>
                  <a:srgbClr val="222222"/>
                </a:solidFill>
                <a:latin typeface="Arial" panose="020B0604020202020204" pitchFamily="34" charset="0"/>
                <a:cs typeface="Arial" panose="020B0604020202020204" pitchFamily="34" charset="0"/>
              </a:rPr>
            </a:br>
            <a:r>
              <a:rPr lang="en-US" sz="1050" b="1" dirty="0">
                <a:solidFill>
                  <a:srgbClr val="222222"/>
                </a:solidFill>
                <a:latin typeface="Arial" panose="020B0604020202020204" pitchFamily="34" charset="0"/>
                <a:cs typeface="Arial" panose="020B0604020202020204" pitchFamily="34" charset="0"/>
              </a:rPr>
              <a:t>Sales Rep</a:t>
            </a:r>
          </a:p>
        </p:txBody>
      </p:sp>
      <p:sp>
        <p:nvSpPr>
          <p:cNvPr id="73" name="Rectangle 72">
            <a:extLst>
              <a:ext uri="{FF2B5EF4-FFF2-40B4-BE49-F238E27FC236}">
                <a16:creationId xmlns:a16="http://schemas.microsoft.com/office/drawing/2014/main" id="{8CF7134F-D949-CC4E-94A1-63DF479C3D74}"/>
              </a:ext>
            </a:extLst>
          </p:cNvPr>
          <p:cNvSpPr/>
          <p:nvPr/>
        </p:nvSpPr>
        <p:spPr>
          <a:xfrm>
            <a:off x="825466" y="713158"/>
            <a:ext cx="6583637" cy="1353576"/>
          </a:xfrm>
          <a:prstGeom prst="rect">
            <a:avLst/>
          </a:prstGeom>
        </p:spPr>
        <p:txBody>
          <a:bodyPr wrap="square" lIns="0" tIns="0" rIns="0" bIns="0" anchor="ctr">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(Your company’s) evaluation participants</a:t>
            </a:r>
          </a:p>
        </p:txBody>
      </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8"/>
          </p:nvPr>
        </p:nvSpPr>
        <p:spPr/>
      </p:sp>
      <p:sp>
        <p:nvSpPr>
          <p:cNvPr id="11" name="Picture Placeholder 10"/>
          <p:cNvSpPr>
            <a:spLocks noGrp="1"/>
          </p:cNvSpPr>
          <p:nvPr>
            <p:ph type="pic" sz="quarter" idx="19"/>
          </p:nvPr>
        </p:nvSpPr>
        <p:spPr/>
      </p:sp>
      <p:sp>
        <p:nvSpPr>
          <p:cNvPr id="12" name="Picture Placeholder 11"/>
          <p:cNvSpPr>
            <a:spLocks noGrp="1"/>
          </p:cNvSpPr>
          <p:nvPr>
            <p:ph type="pic" sz="quarter" idx="20"/>
          </p:nvPr>
        </p:nvSpPr>
        <p:spPr/>
      </p:sp>
      <p:sp>
        <p:nvSpPr>
          <p:cNvPr id="13" name="Picture Placeholder 12"/>
          <p:cNvSpPr>
            <a:spLocks noGrp="1"/>
          </p:cNvSpPr>
          <p:nvPr>
            <p:ph type="pic" sz="quarter" idx="21"/>
          </p:nvPr>
        </p:nvSpPr>
        <p:spPr/>
      </p:sp>
      <p:sp>
        <p:nvSpPr>
          <p:cNvPr id="14" name="Picture Placeholder 13"/>
          <p:cNvSpPr>
            <a:spLocks noGrp="1"/>
          </p:cNvSpPr>
          <p:nvPr>
            <p:ph type="pic" sz="quarter" idx="22"/>
          </p:nvPr>
        </p:nvSpPr>
        <p:spPr/>
      </p:sp>
      <p:sp>
        <p:nvSpPr>
          <p:cNvPr id="15" name="Picture Placeholder 14"/>
          <p:cNvSpPr>
            <a:spLocks noGrp="1"/>
          </p:cNvSpPr>
          <p:nvPr>
            <p:ph type="pic" sz="quarter" idx="23"/>
          </p:nvPr>
        </p:nvSpPr>
        <p:spPr/>
      </p:sp>
      <p:sp>
        <p:nvSpPr>
          <p:cNvPr id="47" name="Picture Placeholder 46"/>
          <p:cNvSpPr>
            <a:spLocks noGrp="1"/>
          </p:cNvSpPr>
          <p:nvPr>
            <p:ph type="pic" sz="quarter" idx="24"/>
          </p:nvPr>
        </p:nvSpPr>
        <p:spPr/>
      </p:sp>
      <p:sp>
        <p:nvSpPr>
          <p:cNvPr id="48" name="Picture Placeholder 47"/>
          <p:cNvSpPr>
            <a:spLocks noGrp="1"/>
          </p:cNvSpPr>
          <p:nvPr>
            <p:ph type="pic" sz="quarter" idx="25"/>
          </p:nvPr>
        </p:nvSpPr>
        <p:spPr/>
      </p:sp>
      <p:cxnSp>
        <p:nvCxnSpPr>
          <p:cNvPr id="31" name="Straight Connector 30">
            <a:extLst>
              <a:ext uri="{FF2B5EF4-FFF2-40B4-BE49-F238E27FC236}">
                <a16:creationId xmlns:a16="http://schemas.microsoft.com/office/drawing/2014/main" id="{1673B5B0-1210-4042-BCE1-D26DAEF0F651}"/>
              </a:ext>
            </a:extLst>
          </p:cNvPr>
          <p:cNvCxnSpPr>
            <a:cxnSpLocks/>
          </p:cNvCxnSpPr>
          <p:nvPr/>
        </p:nvCxnSpPr>
        <p:spPr>
          <a:xfrm>
            <a:off x="0" y="2609422"/>
            <a:ext cx="10058400" cy="0"/>
          </a:xfrm>
          <a:prstGeom prst="line">
            <a:avLst/>
          </a:prstGeom>
          <a:ln w="19050">
            <a:solidFill>
              <a:srgbClr val="F2635D"/>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F756FCF-4EB9-462D-B6F0-B65D871FCF96}"/>
              </a:ext>
            </a:extLst>
          </p:cNvPr>
          <p:cNvSpPr/>
          <p:nvPr/>
        </p:nvSpPr>
        <p:spPr>
          <a:xfrm>
            <a:off x="6265196" y="4653582"/>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Payroll</a:t>
            </a:r>
            <a:br>
              <a:rPr lang="en-US" sz="1050" b="1" dirty="0">
                <a:solidFill>
                  <a:srgbClr val="222222"/>
                </a:solidFill>
                <a:latin typeface="Arial" panose="020B0604020202020204" pitchFamily="34" charset="0"/>
                <a:cs typeface="Arial" panose="020B0604020202020204" pitchFamily="34" charset="0"/>
              </a:rPr>
            </a:br>
            <a:r>
              <a:rPr lang="en-US" sz="1050" b="1" dirty="0">
                <a:solidFill>
                  <a:srgbClr val="222222"/>
                </a:solidFill>
                <a:latin typeface="Arial" panose="020B0604020202020204" pitchFamily="34" charset="0"/>
                <a:cs typeface="Arial" panose="020B0604020202020204" pitchFamily="34" charset="0"/>
              </a:rPr>
              <a:t>Director </a:t>
            </a:r>
          </a:p>
        </p:txBody>
      </p:sp>
      <p:sp>
        <p:nvSpPr>
          <p:cNvPr id="33" name="Rectangle 32">
            <a:extLst>
              <a:ext uri="{FF2B5EF4-FFF2-40B4-BE49-F238E27FC236}">
                <a16:creationId xmlns:a16="http://schemas.microsoft.com/office/drawing/2014/main" id="{9A6B6BA0-CADD-4CB9-BFAF-009F7D25E195}"/>
              </a:ext>
            </a:extLst>
          </p:cNvPr>
          <p:cNvSpPr/>
          <p:nvPr/>
        </p:nvSpPr>
        <p:spPr>
          <a:xfrm>
            <a:off x="5019279" y="6768290"/>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Legal</a:t>
            </a:r>
            <a:br>
              <a:rPr lang="en-US" sz="1050" b="1" dirty="0">
                <a:solidFill>
                  <a:srgbClr val="222222"/>
                </a:solidFill>
                <a:latin typeface="Arial" panose="020B0604020202020204" pitchFamily="34" charset="0"/>
                <a:cs typeface="Arial" panose="020B0604020202020204" pitchFamily="34" charset="0"/>
              </a:rPr>
            </a:br>
            <a:r>
              <a:rPr lang="en-US" sz="1050" b="1" dirty="0">
                <a:solidFill>
                  <a:srgbClr val="222222"/>
                </a:solidFill>
                <a:latin typeface="Arial" panose="020B0604020202020204" pitchFamily="34" charset="0"/>
                <a:cs typeface="Arial" panose="020B0604020202020204" pitchFamily="34" charset="0"/>
              </a:rPr>
              <a:t>Counsel</a:t>
            </a:r>
          </a:p>
        </p:txBody>
      </p:sp>
      <p:sp>
        <p:nvSpPr>
          <p:cNvPr id="60" name="Rectangle 59">
            <a:extLst>
              <a:ext uri="{FF2B5EF4-FFF2-40B4-BE49-F238E27FC236}">
                <a16:creationId xmlns:a16="http://schemas.microsoft.com/office/drawing/2014/main" id="{35944D69-3EEA-4C05-903E-F472CD14990B}"/>
              </a:ext>
            </a:extLst>
          </p:cNvPr>
          <p:cNvSpPr/>
          <p:nvPr/>
        </p:nvSpPr>
        <p:spPr>
          <a:xfrm>
            <a:off x="1333104" y="4673569"/>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CTO</a:t>
            </a:r>
          </a:p>
        </p:txBody>
      </p:sp>
      <p:sp>
        <p:nvSpPr>
          <p:cNvPr id="61" name="Rectangle 60">
            <a:extLst>
              <a:ext uri="{FF2B5EF4-FFF2-40B4-BE49-F238E27FC236}">
                <a16:creationId xmlns:a16="http://schemas.microsoft.com/office/drawing/2014/main" id="{D3F5E77B-5EFD-40A8-8D26-8355269B775D}"/>
              </a:ext>
            </a:extLst>
          </p:cNvPr>
          <p:cNvSpPr/>
          <p:nvPr/>
        </p:nvSpPr>
        <p:spPr>
          <a:xfrm>
            <a:off x="6265196" y="6728762"/>
            <a:ext cx="1227080" cy="257830"/>
          </a:xfrm>
          <a:prstGeom prst="rect">
            <a:avLst/>
          </a:prstGeom>
        </p:spPr>
        <p:txBody>
          <a:bodyPr wrap="square" lIns="0" tIns="0" rIns="0" bIns="0" anchor="t">
            <a:noAutofit/>
          </a:bodyPr>
          <a:lstStyle/>
          <a:p>
            <a:pPr algn="ctr">
              <a:spcAft>
                <a:spcPts val="1978"/>
              </a:spcAft>
              <a:buClr>
                <a:srgbClr val="D0261D"/>
              </a:buClr>
            </a:pPr>
            <a:r>
              <a:rPr lang="en-US" sz="1050" b="1" dirty="0">
                <a:solidFill>
                  <a:srgbClr val="222222"/>
                </a:solidFill>
                <a:latin typeface="Arial" panose="020B0604020202020204" pitchFamily="34" charset="0"/>
                <a:cs typeface="Arial" panose="020B0604020202020204" pitchFamily="34" charset="0"/>
              </a:rPr>
              <a:t>Consultants</a:t>
            </a:r>
          </a:p>
        </p:txBody>
      </p:sp>
    </p:spTree>
    <p:extLst>
      <p:ext uri="{BB962C8B-B14F-4D97-AF65-F5344CB8AC3E}">
        <p14:creationId xmlns:p14="http://schemas.microsoft.com/office/powerpoint/2010/main" val="307272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211832-4E61-3646-89FD-C8E83488AAC9}"/>
              </a:ext>
            </a:extLst>
          </p:cNvPr>
          <p:cNvSpPr/>
          <p:nvPr/>
        </p:nvSpPr>
        <p:spPr>
          <a:xfrm>
            <a:off x="826024" y="713158"/>
            <a:ext cx="4021653" cy="1353576"/>
          </a:xfrm>
          <a:prstGeom prst="rect">
            <a:avLst/>
          </a:prstGeom>
        </p:spPr>
        <p:txBody>
          <a:bodyPr wrap="square" lIns="0" tIns="0" rIns="0" bIns="0" anchor="ctr">
            <a:spAutoFit/>
          </a:bodyPr>
          <a:lstStyle/>
          <a:p>
            <a:pPr>
              <a:spcAft>
                <a:spcPts val="660"/>
              </a:spcAft>
            </a:pPr>
            <a:r>
              <a:rPr lang="en-US" sz="4398" b="1" dirty="0">
                <a:solidFill>
                  <a:schemeClr val="tx1">
                    <a:lumMod val="65000"/>
                    <a:lumOff val="35000"/>
                  </a:schemeClr>
                </a:solidFill>
                <a:latin typeface="Arial" panose="020B0604020202020204" pitchFamily="34" charset="0"/>
                <a:cs typeface="Arial" panose="020B0604020202020204" pitchFamily="34" charset="0"/>
              </a:rPr>
              <a:t>Evaluation methodology</a:t>
            </a:r>
          </a:p>
        </p:txBody>
      </p:sp>
      <p:sp>
        <p:nvSpPr>
          <p:cNvPr id="34" name="Rectangle 33">
            <a:extLst>
              <a:ext uri="{FF2B5EF4-FFF2-40B4-BE49-F238E27FC236}">
                <a16:creationId xmlns:a16="http://schemas.microsoft.com/office/drawing/2014/main" id="{4EDA0A46-E4F8-B740-8D29-F81391998F59}"/>
              </a:ext>
            </a:extLst>
          </p:cNvPr>
          <p:cNvSpPr/>
          <p:nvPr/>
        </p:nvSpPr>
        <p:spPr>
          <a:xfrm>
            <a:off x="826028" y="2571393"/>
            <a:ext cx="4447150" cy="4506362"/>
          </a:xfrm>
          <a:prstGeom prst="rect">
            <a:avLst/>
          </a:prstGeom>
        </p:spPr>
        <p:txBody>
          <a:bodyPr wrap="square" lIns="0" tIns="0" rIns="0" bIns="0" anchor="ctr">
            <a:spAutoFit/>
          </a:bodyPr>
          <a:lstStyle/>
          <a:p>
            <a:pPr marL="258290" indent="-258290">
              <a:spcAft>
                <a:spcPts val="1978"/>
              </a:spcAft>
              <a:buClr>
                <a:srgbClr val="D0261D"/>
              </a:buClr>
              <a:buFont typeface="Arial" panose="020B0604020202020204" pitchFamily="34" charset="0"/>
              <a:buChar char="•"/>
            </a:pPr>
            <a:r>
              <a:rPr lang="en-US" sz="1200" dirty="0">
                <a:cs typeface="Arial" panose="020B0604020202020204" pitchFamily="34" charset="0"/>
              </a:rPr>
              <a:t>Audited how HR and Payroll teams allocated time and resources over a two-month period </a:t>
            </a:r>
          </a:p>
          <a:p>
            <a:pPr marL="258290" indent="-258290">
              <a:spcAft>
                <a:spcPts val="1978"/>
              </a:spcAft>
              <a:buClr>
                <a:srgbClr val="D0261D"/>
              </a:buClr>
              <a:buFont typeface="Arial" panose="020B0604020202020204" pitchFamily="34" charset="0"/>
              <a:buChar char="•"/>
            </a:pPr>
            <a:r>
              <a:rPr lang="en-US" sz="1200" dirty="0">
                <a:cs typeface="Arial" panose="020B0604020202020204" pitchFamily="34" charset="0"/>
              </a:rPr>
              <a:t>Interviewed 15 customer services representatives, 23 sales representatives and 7 sales leaders to identify needs</a:t>
            </a:r>
            <a:br>
              <a:rPr lang="en-US" sz="1200" dirty="0">
                <a:cs typeface="Arial" panose="020B0604020202020204" pitchFamily="34" charset="0"/>
              </a:rPr>
            </a:br>
            <a:r>
              <a:rPr lang="en-US" sz="1200" dirty="0">
                <a:cs typeface="Arial" panose="020B0604020202020204" pitchFamily="34" charset="0"/>
              </a:rPr>
              <a:t>and challenges</a:t>
            </a:r>
          </a:p>
          <a:p>
            <a:pPr marL="258290" indent="-258290">
              <a:spcAft>
                <a:spcPts val="660"/>
              </a:spcAft>
              <a:buClr>
                <a:srgbClr val="D0261D"/>
              </a:buClr>
              <a:buFont typeface="Arial" panose="020B0604020202020204" pitchFamily="34" charset="0"/>
              <a:buChar char="•"/>
            </a:pPr>
            <a:r>
              <a:rPr lang="en-US" sz="1200" dirty="0">
                <a:cs typeface="Arial" panose="020B0604020202020204" pitchFamily="34" charset="0"/>
              </a:rPr>
              <a:t>Met with the Finance Committee to identify current total HCM spend and identify scope. Costs evaluated included:</a:t>
            </a:r>
          </a:p>
          <a:p>
            <a:pPr marL="499233" indent="-235651">
              <a:spcAft>
                <a:spcPts val="660"/>
              </a:spcAft>
              <a:buClr>
                <a:srgbClr val="7967AE"/>
              </a:buClr>
              <a:buFont typeface="Wingdings" pitchFamily="2" charset="2"/>
              <a:buChar char="ü"/>
            </a:pPr>
            <a:r>
              <a:rPr lang="en-US" sz="1200" dirty="0">
                <a:cs typeface="Arial" panose="020B0604020202020204" pitchFamily="34" charset="0"/>
              </a:rPr>
              <a:t>Hardware</a:t>
            </a:r>
          </a:p>
          <a:p>
            <a:pPr marL="499233" indent="-235651">
              <a:spcAft>
                <a:spcPts val="660"/>
              </a:spcAft>
              <a:buClr>
                <a:srgbClr val="7967AE"/>
              </a:buClr>
              <a:buFont typeface="Wingdings" pitchFamily="2" charset="2"/>
              <a:buChar char="ü"/>
            </a:pPr>
            <a:r>
              <a:rPr lang="en-US" sz="1200" dirty="0">
                <a:cs typeface="Arial" panose="020B0604020202020204" pitchFamily="34" charset="0"/>
              </a:rPr>
              <a:t>Software</a:t>
            </a:r>
          </a:p>
          <a:p>
            <a:pPr marL="499233" indent="-235651">
              <a:spcAft>
                <a:spcPts val="660"/>
              </a:spcAft>
              <a:buClr>
                <a:srgbClr val="7967AE"/>
              </a:buClr>
              <a:buFont typeface="Wingdings" pitchFamily="2" charset="2"/>
              <a:buChar char="ü"/>
            </a:pPr>
            <a:r>
              <a:rPr lang="en-US" sz="1200" dirty="0">
                <a:cs typeface="Arial" panose="020B0604020202020204" pitchFamily="34" charset="0"/>
              </a:rPr>
              <a:t>Labor</a:t>
            </a:r>
          </a:p>
          <a:p>
            <a:pPr marL="499233" indent="-235651">
              <a:spcAft>
                <a:spcPts val="1320"/>
              </a:spcAft>
              <a:buClr>
                <a:srgbClr val="7967AE"/>
              </a:buClr>
              <a:buFont typeface="Wingdings" pitchFamily="2" charset="2"/>
              <a:buChar char="ü"/>
            </a:pPr>
            <a:r>
              <a:rPr lang="en-US" sz="1200" dirty="0">
                <a:cs typeface="Arial" panose="020B0604020202020204" pitchFamily="34" charset="0"/>
              </a:rPr>
              <a:t>Opportunity</a:t>
            </a:r>
          </a:p>
          <a:p>
            <a:pPr marL="258290" indent="-258290">
              <a:spcAft>
                <a:spcPts val="1978"/>
              </a:spcAft>
              <a:buClr>
                <a:srgbClr val="D0261D"/>
              </a:buClr>
              <a:buFont typeface="Arial" panose="020B0604020202020204" pitchFamily="34" charset="0"/>
              <a:buChar char="•"/>
            </a:pPr>
            <a:r>
              <a:rPr lang="en-US" sz="1200" dirty="0">
                <a:cs typeface="Arial" panose="020B0604020202020204" pitchFamily="34" charset="0"/>
              </a:rPr>
              <a:t>Consulted with IT to understand mission-critical system connection points </a:t>
            </a:r>
          </a:p>
          <a:p>
            <a:pPr marL="258290" indent="-258290">
              <a:spcAft>
                <a:spcPts val="1978"/>
              </a:spcAft>
              <a:buClr>
                <a:srgbClr val="D0261D"/>
              </a:buClr>
              <a:buFont typeface="Arial" panose="020B0604020202020204" pitchFamily="34" charset="0"/>
              <a:buChar char="•"/>
            </a:pPr>
            <a:r>
              <a:rPr lang="en-US" sz="1200" dirty="0">
                <a:cs typeface="Arial" panose="020B0604020202020204" pitchFamily="34" charset="0"/>
              </a:rPr>
              <a:t>Gathered peer input on best practices, functionality needs and vendor recommendations </a:t>
            </a:r>
          </a:p>
          <a:p>
            <a:pPr>
              <a:spcAft>
                <a:spcPts val="1978"/>
              </a:spcAft>
              <a:buClr>
                <a:srgbClr val="D0261D"/>
              </a:buClr>
            </a:pPr>
            <a:endParaRPr lang="en-US" sz="1200" dirty="0">
              <a:cs typeface="Arial" panose="020B0604020202020204" pitchFamily="34" charset="0"/>
            </a:endParaRPr>
          </a:p>
        </p:txBody>
      </p:sp>
    </p:spTree>
    <p:extLst>
      <p:ext uri="{BB962C8B-B14F-4D97-AF65-F5344CB8AC3E}">
        <p14:creationId xmlns:p14="http://schemas.microsoft.com/office/powerpoint/2010/main" val="395978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tHn.ecR29eASsl3R9Q4Bg"/>
</p:tagLst>
</file>

<file path=ppt/theme/theme1.xml><?xml version="1.0" encoding="utf-8"?>
<a:theme xmlns:a="http://schemas.openxmlformats.org/drawingml/2006/main" name="FreshStar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0000"/>
          </a:lnSpc>
          <a:spcAft>
            <a:spcPts val="1800"/>
          </a:spcAft>
          <a:defRPr sz="1600" dirty="0"/>
        </a:defPPr>
      </a:lstStyle>
    </a:txDef>
  </a:objectDefaults>
  <a:extraClrSchemeLst/>
  <a:extLst>
    <a:ext uri="{05A4C25C-085E-4340-85A3-A5531E510DB2}">
      <thm15:themeFamily xmlns:thm15="http://schemas.microsoft.com/office/thememl/2012/main" name="FreshStart" id="{1C7C3535-D1B4-5649-88A2-6B78E64420F4}" vid="{21FB5799-5973-184F-90BF-77D7D7679409}"/>
    </a:ext>
  </a:extLst>
</a:theme>
</file>

<file path=ppt/theme/theme2.xml><?xml version="1.0" encoding="utf-8"?>
<a:theme xmlns:a="http://schemas.openxmlformats.org/drawingml/2006/main" name="ADP 4:3 (Global)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lIns="0" tIns="0" rIns="0" bIns="0" rtlCol="0" anchor="ctr"/>
      <a:lstStyle>
        <a:defPPr algn="ctr">
          <a:spcAft>
            <a:spcPts val="1200"/>
          </a:spcAft>
          <a:defRPr sz="11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a:lnSpc>
            <a:spcPct val="100000"/>
          </a:lnSpc>
          <a:spcAft>
            <a:spcPts val="1200"/>
          </a:spcAft>
          <a:buClr>
            <a:schemeClr val="accent1"/>
          </a:buClr>
          <a:buFont typeface="Arial" panose="020B0604020202020204" pitchFamily="34" charset="0"/>
          <a:buNone/>
          <a:defRPr sz="1100" smtClean="0"/>
        </a:defPPr>
      </a:lstStyle>
    </a:txDef>
  </a:objectDefaults>
  <a:extraClrSchemeLst/>
  <a:extLst>
    <a:ext uri="{05A4C25C-085E-4340-85A3-A5531E510DB2}">
      <thm15:themeFamily xmlns:thm15="http://schemas.microsoft.com/office/thememl/2012/main" name="adp_ppt-template-UPDATED" id="{1EE37187-25BD-1345-8376-8BB6E81EE422}" vid="{7C6AE41E-07B4-5F48-A733-05D6FF4370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Definition name="System" displayName="System" id="ff4be755-3555-4655-956f-0f6699fd1501" isdomainofvalue="False" dataSourceId="b93455dd-9c6f-4170-a79d-7286d4323891"/>
</file>

<file path=customXml/item2.xml><?xml version="1.0" encoding="utf-8"?>
<ct:contentTypeSchema xmlns:ct="http://schemas.microsoft.com/office/2006/metadata/contentType" xmlns:ma="http://schemas.microsoft.com/office/2006/metadata/properties/metaAttributes" ct:_="" ma:_="" ma:contentTypeName="Document" ma:contentTypeID="0x0101005AFD8A52D7AA8542925E9FFB72F523A3" ma:contentTypeVersion="10" ma:contentTypeDescription="Create a new document." ma:contentTypeScope="" ma:versionID="11030e28f2cfd3f7099224162801d914">
  <xsd:schema xmlns:xsd="http://www.w3.org/2001/XMLSchema" xmlns:xs="http://www.w3.org/2001/XMLSchema" xmlns:p="http://schemas.microsoft.com/office/2006/metadata/properties" xmlns:ns3="365058f3-d611-4bf7-9011-f138b10b8220" targetNamespace="http://schemas.microsoft.com/office/2006/metadata/properties" ma:root="true" ma:fieldsID="3d53d5938121f3d712bfbd044e7bc04c" ns3:_="">
    <xsd:import namespace="365058f3-d611-4bf7-9011-f138b10b822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058f3-d611-4bf7-9011-f138b10b8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VariableList UniqueId="2633df99-7bb8-41e6-94f2-5cf2d89dea23" Name="Computed" ContentType="XML" MajorVersion="0" MinorVersion="1" isLocalCopy="False" IsBaseObject="False" DataSourceId="dc5f662f-db8a-4613-b8c5-c29867de7c94" DataSourceMajorVersion="0" DataSourceMinorVersion="1"/>
</file>

<file path=customXml/item4.xml><?xml version="1.0" encoding="utf-8"?>
<VariableListDefinition name="Computed" displayName="Computed" id="2633df99-7bb8-41e6-94f2-5cf2d89dea23" isdomainofvalue="False" dataSourceId="dc5f662f-db8a-4613-b8c5-c29867de7c94"/>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VariableList UniqueId="8b8e0eb5-88fe-4fa6-a60c-94a6608948b9" Name="AD_HOC" ContentType="XML" MajorVersion="0" MinorVersion="1" isLocalCopy="False" IsBaseObject="False" DataSourceId="07053166-07ff-4167-9e79-187ad836928c" DataSourceMajorVersion="0" DataSourceMinorVersion="1"/>
</file>

<file path=customXml/item7.xml><?xml version="1.0" encoding="utf-8"?>
<AllExternalAdhocVariableMappings/>
</file>

<file path=customXml/item8.xml><?xml version="1.0" encoding="utf-8"?>
<VariableList UniqueId="ff4be755-3555-4655-956f-0f6699fd1501" Name="System" ContentType="XML" MajorVersion="0" MinorVersion="1" isLocalCopy="False" IsBaseObject="False" DataSourceId="b93455dd-9c6f-4170-a79d-7286d4323891" DataSourceMajorVersion="0" DataSourceMinorVersion="1"/>
</file>

<file path=customXml/item9.xml><?xml version="1.0" encoding="utf-8"?>
<VariableListDefinition name="AD_HOC" displayName="AD_HOC" id="8b8e0eb5-88fe-4fa6-a60c-94a6608948b9" isdomainofvalue="False" dataSourceId="07053166-07ff-4167-9e79-187ad836928c"/>
</file>

<file path=customXml/itemProps1.xml><?xml version="1.0" encoding="utf-8"?>
<ds:datastoreItem xmlns:ds="http://schemas.openxmlformats.org/officeDocument/2006/customXml" ds:itemID="{40C68045-4C8D-4A94-9D38-8A6615730E3A}">
  <ds:schemaRefs>
    <ds:schemaRef ds:uri="http://schemas.microsoft.com/sharepoint/v3/contenttype/forms"/>
  </ds:schemaRefs>
</ds:datastoreItem>
</file>

<file path=customXml/itemProps10.xml><?xml version="1.0" encoding="utf-8"?>
<ds:datastoreItem xmlns:ds="http://schemas.openxmlformats.org/officeDocument/2006/customXml" ds:itemID="{20A26B66-769C-4D04-A06D-C18116E7B70D}">
  <ds:schemaRefs/>
</ds:datastoreItem>
</file>

<file path=customXml/itemProps2.xml><?xml version="1.0" encoding="utf-8"?>
<ds:datastoreItem xmlns:ds="http://schemas.openxmlformats.org/officeDocument/2006/customXml" ds:itemID="{B14AFFC3-1538-4865-86E0-C0621244A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058f3-d611-4bf7-9011-f138b10b8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92CD2A-6657-4386-A542-4813B1579FA0}">
  <ds:schemaRefs/>
</ds:datastoreItem>
</file>

<file path=customXml/itemProps4.xml><?xml version="1.0" encoding="utf-8"?>
<ds:datastoreItem xmlns:ds="http://schemas.openxmlformats.org/officeDocument/2006/customXml" ds:itemID="{C495FBB7-90BA-446F-8D80-13DC142AF5F8}">
  <ds:schemaRefs/>
</ds:datastoreItem>
</file>

<file path=customXml/itemProps5.xml><?xml version="1.0" encoding="utf-8"?>
<ds:datastoreItem xmlns:ds="http://schemas.openxmlformats.org/officeDocument/2006/customXml" ds:itemID="{9A210DF1-F1E6-41BB-9FB7-F16831D39A19}">
  <ds:schemaRefs>
    <ds:schemaRef ds:uri="http://schemas.microsoft.com/office/2006/metadata/properties"/>
    <ds:schemaRef ds:uri="365058f3-d611-4bf7-9011-f138b10b822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http://www.w3.org/XML/1998/namespace"/>
    <ds:schemaRef ds:uri="http://purl.org/dc/dcmitype/"/>
  </ds:schemaRefs>
</ds:datastoreItem>
</file>

<file path=customXml/itemProps6.xml><?xml version="1.0" encoding="utf-8"?>
<ds:datastoreItem xmlns:ds="http://schemas.openxmlformats.org/officeDocument/2006/customXml" ds:itemID="{67FC853C-2A4E-4D7A-A894-46C534313C7A}">
  <ds:schemaRefs/>
</ds:datastoreItem>
</file>

<file path=customXml/itemProps7.xml><?xml version="1.0" encoding="utf-8"?>
<ds:datastoreItem xmlns:ds="http://schemas.openxmlformats.org/officeDocument/2006/customXml" ds:itemID="{EB8DC228-F407-4AE3-84BE-5EF8FB8798A4}">
  <ds:schemaRefs/>
</ds:datastoreItem>
</file>

<file path=customXml/itemProps8.xml><?xml version="1.0" encoding="utf-8"?>
<ds:datastoreItem xmlns:ds="http://schemas.openxmlformats.org/officeDocument/2006/customXml" ds:itemID="{E39F6288-003A-4B25-8476-68DACEB10651}">
  <ds:schemaRefs/>
</ds:datastoreItem>
</file>

<file path=customXml/itemProps9.xml><?xml version="1.0" encoding="utf-8"?>
<ds:datastoreItem xmlns:ds="http://schemas.openxmlformats.org/officeDocument/2006/customXml" ds:itemID="{6B5F8AD0-5155-417F-B976-EE8C2EA19CB0}">
  <ds:schemaRefs/>
</ds:datastoreItem>
</file>

<file path=docProps/app.xml><?xml version="1.0" encoding="utf-8"?>
<Properties xmlns="http://schemas.openxmlformats.org/officeDocument/2006/extended-properties" xmlns:vt="http://schemas.openxmlformats.org/officeDocument/2006/docPropsVTypes">
  <Template>FreshStart</Template>
  <TotalTime>9599</TotalTime>
  <Words>803</Words>
  <Application>Microsoft Office PowerPoint</Application>
  <PresentationFormat>Custom</PresentationFormat>
  <Paragraphs>188</Paragraphs>
  <Slides>17</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Taub Sans</vt:lpstr>
      <vt:lpstr>Wingdings</vt:lpstr>
      <vt:lpstr>FreshStart</vt:lpstr>
      <vt:lpstr>ADP 4:3 (Global) | SketchDeck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 Carrión</dc:creator>
  <cp:lastModifiedBy>Lodge, Susan (ES)</cp:lastModifiedBy>
  <cp:revision>71</cp:revision>
  <dcterms:created xsi:type="dcterms:W3CDTF">2019-11-07T18:13:52Z</dcterms:created>
  <dcterms:modified xsi:type="dcterms:W3CDTF">2019-12-24T16:31:33Z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0x0101005AFD8A52D7AA8542925E9FFB72F523A3</vt:lpwstr>
  </property>
</Properties>
</file>